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21945600"/>
  <p:notesSz cx="7004050" cy="92837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C4"/>
    <a:srgbClr val="0066FF"/>
    <a:srgbClr val="6699FF"/>
    <a:srgbClr val="3399FF"/>
    <a:srgbClr val="C0C0C0"/>
    <a:srgbClr val="003A74"/>
    <a:srgbClr val="FFFF99"/>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698" autoAdjust="0"/>
    <p:restoredTop sz="94676" autoAdjust="0"/>
  </p:normalViewPr>
  <p:slideViewPr>
    <p:cSldViewPr>
      <p:cViewPr>
        <p:scale>
          <a:sx n="24" d="100"/>
          <a:sy n="24" d="100"/>
        </p:scale>
        <p:origin x="-1302" y="-78"/>
      </p:cViewPr>
      <p:guideLst>
        <p:guide orient="horz" pos="691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9B8-4EAF-B41F-FDF8A6271231}"/>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9B8-4EAF-B41F-FDF8A6271231}"/>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99B8-4EAF-B41F-FDF8A6271231}"/>
            </c:ext>
          </c:extLst>
        </c:ser>
        <c:dLbls>
          <c:showLegendKey val="0"/>
          <c:showVal val="0"/>
          <c:showCatName val="0"/>
          <c:showSerName val="0"/>
          <c:showPercent val="0"/>
          <c:showBubbleSize val="0"/>
        </c:dLbls>
        <c:gapWidth val="150"/>
        <c:axId val="184566912"/>
        <c:axId val="184568448"/>
      </c:barChart>
      <c:catAx>
        <c:axId val="184566912"/>
        <c:scaling>
          <c:orientation val="minMax"/>
        </c:scaling>
        <c:delete val="0"/>
        <c:axPos val="b"/>
        <c:numFmt formatCode="General" sourceLinked="0"/>
        <c:majorTickMark val="out"/>
        <c:minorTickMark val="none"/>
        <c:tickLblPos val="nextTo"/>
        <c:crossAx val="184568448"/>
        <c:crosses val="autoZero"/>
        <c:auto val="1"/>
        <c:lblAlgn val="ctr"/>
        <c:lblOffset val="100"/>
        <c:noMultiLvlLbl val="0"/>
      </c:catAx>
      <c:valAx>
        <c:axId val="184568448"/>
        <c:scaling>
          <c:orientation val="minMax"/>
        </c:scaling>
        <c:delete val="0"/>
        <c:axPos val="l"/>
        <c:majorGridlines/>
        <c:numFmt formatCode="General" sourceLinked="1"/>
        <c:majorTickMark val="out"/>
        <c:minorTickMark val="none"/>
        <c:tickLblPos val="nextTo"/>
        <c:crossAx val="184566912"/>
        <c:crosses val="autoZero"/>
        <c:crossBetween val="between"/>
      </c:valAx>
    </c:plotArea>
    <c:legend>
      <c:legendPos val="r"/>
      <c:overlay val="0"/>
    </c:legend>
    <c:plotVisOnly val="1"/>
    <c:dispBlanksAs val="gap"/>
    <c:showDLblsOverMax val="0"/>
  </c:chart>
  <c:txPr>
    <a:bodyPr/>
    <a:lstStyle/>
    <a:p>
      <a:pPr>
        <a:defRPr sz="22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7680960" y="0"/>
            <a:ext cx="713232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2428" tIns="122428" rIns="122428" bIns="12242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4700" dirty="0">
                <a:solidFill>
                  <a:srgbClr val="7F7F7F"/>
                </a:solidFill>
                <a:latin typeface="Calibri" pitchFamily="34" charset="0"/>
                <a:cs typeface="Calibri" panose="020F0502020204030204" pitchFamily="34" charset="0"/>
              </a:rPr>
              <a:t>Poster Print Size:</a:t>
            </a:r>
            <a:endParaRPr sz="4700" dirty="0">
              <a:solidFill>
                <a:srgbClr val="7F7F7F"/>
              </a:solidFill>
              <a:latin typeface="Calibri" pitchFamily="34" charset="0"/>
              <a:cs typeface="Calibri" panose="020F0502020204030204" pitchFamily="34" charset="0"/>
            </a:endParaRPr>
          </a:p>
          <a:p>
            <a:pPr lvl="0">
              <a:spcBef>
                <a:spcPts val="0"/>
              </a:spcBef>
              <a:spcAft>
                <a:spcPts val="1286"/>
              </a:spcAft>
            </a:pPr>
            <a:r>
              <a:rPr lang="en-US" sz="3300" dirty="0">
                <a:solidFill>
                  <a:srgbClr val="7F7F7F"/>
                </a:solidFill>
                <a:latin typeface="Calibri" pitchFamily="34" charset="0"/>
                <a:cs typeface="Calibri" panose="020F0502020204030204" pitchFamily="34" charset="0"/>
              </a:rPr>
              <a:t>This poster template is 24” high by 36” wide. It can be used to print any poster with a 2:3 aspect ratio including 36x54 and 48x72.</a:t>
            </a:r>
          </a:p>
          <a:p>
            <a:pPr lvl="0">
              <a:spcBef>
                <a:spcPts val="0"/>
              </a:spcBef>
              <a:spcAft>
                <a:spcPts val="1286"/>
              </a:spcAft>
            </a:pPr>
            <a:r>
              <a:rPr lang="en-US" sz="4700" dirty="0">
                <a:solidFill>
                  <a:srgbClr val="7F7F7F"/>
                </a:solidFill>
                <a:latin typeface="Calibri" pitchFamily="34" charset="0"/>
                <a:cs typeface="Calibri" panose="020F0502020204030204" pitchFamily="34" charset="0"/>
              </a:rPr>
              <a:t>Placeholders</a:t>
            </a:r>
            <a:r>
              <a:rPr sz="4700" dirty="0">
                <a:solidFill>
                  <a:srgbClr val="7F7F7F"/>
                </a:solidFill>
                <a:latin typeface="Calibri" pitchFamily="34" charset="0"/>
                <a:cs typeface="Calibri" panose="020F0502020204030204" pitchFamily="34" charset="0"/>
              </a:rPr>
              <a:t>:</a:t>
            </a:r>
          </a:p>
          <a:p>
            <a:pPr lvl="0">
              <a:spcBef>
                <a:spcPts val="0"/>
              </a:spcBef>
              <a:spcAft>
                <a:spcPts val="1286"/>
              </a:spcAft>
            </a:pPr>
            <a:r>
              <a:rPr sz="3300" dirty="0">
                <a:solidFill>
                  <a:srgbClr val="7F7F7F"/>
                </a:solidFill>
                <a:latin typeface="Calibri" pitchFamily="34" charset="0"/>
                <a:cs typeface="Calibri" panose="020F0502020204030204" pitchFamily="34" charset="0"/>
              </a:rPr>
              <a:t>The </a:t>
            </a:r>
            <a:r>
              <a:rPr lang="en-US" sz="3300" dirty="0">
                <a:solidFill>
                  <a:srgbClr val="7F7F7F"/>
                </a:solidFill>
                <a:latin typeface="Calibri" pitchFamily="34" charset="0"/>
                <a:cs typeface="Calibri" panose="020F0502020204030204" pitchFamily="34" charset="0"/>
              </a:rPr>
              <a:t>various elements included</a:t>
            </a:r>
            <a:r>
              <a:rPr sz="3300" dirty="0">
                <a:solidFill>
                  <a:srgbClr val="7F7F7F"/>
                </a:solidFill>
                <a:latin typeface="Calibri" pitchFamily="34" charset="0"/>
                <a:cs typeface="Calibri" panose="020F0502020204030204" pitchFamily="34" charset="0"/>
              </a:rPr>
              <a:t> in this </a:t>
            </a:r>
            <a:r>
              <a:rPr lang="en-US" sz="3300" dirty="0">
                <a:solidFill>
                  <a:srgbClr val="7F7F7F"/>
                </a:solidFill>
                <a:latin typeface="Calibri" pitchFamily="34" charset="0"/>
                <a:cs typeface="Calibri" panose="020F0502020204030204" pitchFamily="34" charset="0"/>
              </a:rPr>
              <a:t>poster are ones</a:t>
            </a:r>
            <a:r>
              <a:rPr lang="en-US" sz="3300" baseline="0" dirty="0">
                <a:solidFill>
                  <a:srgbClr val="7F7F7F"/>
                </a:solidFill>
                <a:latin typeface="Calibri" pitchFamily="34" charset="0"/>
                <a:cs typeface="Calibri" panose="020F0502020204030204" pitchFamily="34" charset="0"/>
              </a:rPr>
              <a:t> we often see in medical, research, and scientific posters.</a:t>
            </a:r>
            <a:r>
              <a:rPr sz="3300" dirty="0">
                <a:solidFill>
                  <a:srgbClr val="7F7F7F"/>
                </a:solidFill>
                <a:latin typeface="Calibri" pitchFamily="34" charset="0"/>
                <a:cs typeface="Calibri" panose="020F0502020204030204" pitchFamily="34" charset="0"/>
              </a:rPr>
              <a:t> </a:t>
            </a:r>
            <a:r>
              <a:rPr lang="en-US" sz="3300" dirty="0">
                <a:solidFill>
                  <a:srgbClr val="7F7F7F"/>
                </a:solidFill>
                <a:latin typeface="Calibri" pitchFamily="34" charset="0"/>
                <a:cs typeface="Calibri" panose="020F0502020204030204" pitchFamily="34" charset="0"/>
              </a:rPr>
              <a:t>Feel</a:t>
            </a:r>
            <a:r>
              <a:rPr lang="en-US" sz="33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286"/>
              </a:spcAft>
            </a:pPr>
            <a:r>
              <a:rPr lang="en-US" sz="4700" dirty="0">
                <a:solidFill>
                  <a:srgbClr val="7F7F7F"/>
                </a:solidFill>
                <a:latin typeface="Calibri" pitchFamily="34" charset="0"/>
                <a:cs typeface="Calibri" panose="020F0502020204030204" pitchFamily="34" charset="0"/>
              </a:rPr>
              <a:t>Image</a:t>
            </a:r>
            <a:r>
              <a:rPr lang="en-US" sz="4700" baseline="0" dirty="0">
                <a:solidFill>
                  <a:srgbClr val="7F7F7F"/>
                </a:solidFill>
                <a:latin typeface="Calibri" pitchFamily="34" charset="0"/>
                <a:cs typeface="Calibri" panose="020F0502020204030204" pitchFamily="34" charset="0"/>
              </a:rPr>
              <a:t> Quality</a:t>
            </a:r>
            <a:r>
              <a:rPr lang="en-US" sz="4700" dirty="0">
                <a:solidFill>
                  <a:srgbClr val="7F7F7F"/>
                </a:solidFill>
                <a:latin typeface="Calibri" pitchFamily="34" charset="0"/>
                <a:cs typeface="Calibri" panose="020F0502020204030204" pitchFamily="34" charset="0"/>
              </a:rPr>
              <a:t>:</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You can place digital photos or logo art in your poster file by selecting the </a:t>
            </a:r>
            <a:r>
              <a:rPr lang="en-US" sz="3300" b="1" dirty="0">
                <a:solidFill>
                  <a:srgbClr val="7F7F7F"/>
                </a:solidFill>
                <a:latin typeface="Calibri" pitchFamily="34" charset="0"/>
                <a:cs typeface="Calibri" panose="020F0502020204030204" pitchFamily="34" charset="0"/>
              </a:rPr>
              <a:t>Insert, Picture</a:t>
            </a:r>
            <a:r>
              <a:rPr lang="en-US" sz="33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300" b="1" dirty="0">
                <a:solidFill>
                  <a:srgbClr val="7F7F7F"/>
                </a:solidFill>
                <a:latin typeface="Calibri" pitchFamily="34" charset="0"/>
                <a:cs typeface="Calibri" panose="020F0502020204030204" pitchFamily="34" charset="0"/>
              </a:rPr>
              <a:t>150-200 pixels per inch in their final printed size</a:t>
            </a:r>
            <a:r>
              <a:rPr lang="en-US" sz="3300" dirty="0">
                <a:solidFill>
                  <a:srgbClr val="7F7F7F"/>
                </a:solidFill>
                <a:latin typeface="Calibri" pitchFamily="34" charset="0"/>
                <a:cs typeface="Calibri" panose="020F0502020204030204" pitchFamily="34" charset="0"/>
              </a:rPr>
              <a:t>. For instance, a 1600 x 1200 pixel</a:t>
            </a:r>
            <a:r>
              <a:rPr lang="en-US" sz="3300" baseline="0" dirty="0">
                <a:solidFill>
                  <a:srgbClr val="7F7F7F"/>
                </a:solidFill>
                <a:latin typeface="Calibri" pitchFamily="34" charset="0"/>
                <a:cs typeface="Calibri" panose="020F0502020204030204" pitchFamily="34" charset="0"/>
              </a:rPr>
              <a:t> photo will usually look fine up to </a:t>
            </a:r>
            <a:r>
              <a:rPr lang="en-US" sz="3300" dirty="0">
                <a:solidFill>
                  <a:srgbClr val="7F7F7F"/>
                </a:solidFill>
                <a:latin typeface="Calibri" pitchFamily="34" charset="0"/>
                <a:cs typeface="Calibri" panose="020F0502020204030204" pitchFamily="34" charset="0"/>
              </a:rPr>
              <a:t>8“-10” wide on your printed poster.</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286"/>
              </a:spcAft>
            </a:pPr>
            <a:br>
              <a:rPr lang="en-US" sz="2400" dirty="0">
                <a:solidFill>
                  <a:srgbClr val="7F7F7F"/>
                </a:solidFill>
                <a:latin typeface="Calibri" pitchFamily="34" charset="0"/>
                <a:cs typeface="Calibri" panose="020F0502020204030204" pitchFamily="34" charset="0"/>
              </a:rPr>
            </a:br>
            <a:r>
              <a:rPr lang="en-US" sz="2400" dirty="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33467040" y="0"/>
            <a:ext cx="7132320" cy="219456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4700" dirty="0">
                  <a:solidFill>
                    <a:schemeClr val="bg1">
                      <a:lumMod val="50000"/>
                    </a:schemeClr>
                  </a:solidFill>
                  <a:latin typeface="Calibri" pitchFamily="34" charset="0"/>
                  <a:cs typeface="Calibri" panose="020F0502020204030204" pitchFamily="34" charset="0"/>
                </a:rPr>
                <a:t>Change</a:t>
              </a:r>
              <a:r>
                <a:rPr lang="en-US" sz="4700" baseline="0" dirty="0">
                  <a:solidFill>
                    <a:schemeClr val="bg1">
                      <a:lumMod val="50000"/>
                    </a:schemeClr>
                  </a:solidFill>
                  <a:latin typeface="Calibri" pitchFamily="34" charset="0"/>
                  <a:cs typeface="Calibri" panose="020F0502020204030204" pitchFamily="34" charset="0"/>
                </a:rPr>
                <a:t> Color Theme</a:t>
              </a:r>
              <a:r>
                <a:rPr lang="en-US" sz="4700" dirty="0">
                  <a:solidFill>
                    <a:schemeClr val="bg1">
                      <a:lumMod val="50000"/>
                    </a:schemeClr>
                  </a:solidFill>
                  <a:latin typeface="Calibri" pitchFamily="34" charset="0"/>
                  <a:cs typeface="Calibri" panose="020F0502020204030204" pitchFamily="34" charset="0"/>
                </a:rPr>
                <a:t>:</a:t>
              </a:r>
              <a:endParaRPr sz="470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33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33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To change the color theme, select the </a:t>
              </a:r>
              <a:r>
                <a:rPr lang="en-US" sz="3300" b="1" baseline="0" dirty="0">
                  <a:solidFill>
                    <a:schemeClr val="bg1">
                      <a:lumMod val="50000"/>
                    </a:schemeClr>
                  </a:solidFill>
                  <a:latin typeface="Calibri" pitchFamily="34" charset="0"/>
                  <a:cs typeface="Calibri" panose="020F0502020204030204" pitchFamily="34" charset="0"/>
                </a:rPr>
                <a:t>Design</a:t>
              </a:r>
              <a:r>
                <a:rPr lang="en-US" sz="3300" baseline="0" dirty="0">
                  <a:solidFill>
                    <a:schemeClr val="bg1">
                      <a:lumMod val="50000"/>
                    </a:schemeClr>
                  </a:solidFill>
                  <a:latin typeface="Calibri" pitchFamily="34" charset="0"/>
                  <a:cs typeface="Calibri" panose="020F0502020204030204" pitchFamily="34" charset="0"/>
                </a:rPr>
                <a:t> tab, then select the </a:t>
              </a:r>
              <a:r>
                <a:rPr lang="en-US" sz="3300" b="1" baseline="0" dirty="0">
                  <a:solidFill>
                    <a:schemeClr val="bg1">
                      <a:lumMod val="50000"/>
                    </a:schemeClr>
                  </a:solidFill>
                  <a:latin typeface="Calibri" pitchFamily="34" charset="0"/>
                  <a:cs typeface="Calibri" panose="020F0502020204030204" pitchFamily="34" charset="0"/>
                </a:rPr>
                <a:t>Colors</a:t>
              </a:r>
              <a:r>
                <a:rPr lang="en-US" sz="33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286"/>
                </a:spcAft>
              </a:pPr>
              <a:endParaRPr lang="en-US" sz="4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286"/>
                </a:spcAft>
              </a:pPr>
              <a:r>
                <a:rPr lang="en-US" sz="47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286"/>
                </a:spcAft>
              </a:pPr>
              <a:r>
                <a:rPr lang="en-US" sz="3300" dirty="0">
                  <a:solidFill>
                    <a:schemeClr val="bg1">
                      <a:lumMod val="50000"/>
                    </a:schemeClr>
                  </a:solidFill>
                  <a:latin typeface="Calibri" pitchFamily="34" charset="0"/>
                  <a:cs typeface="Calibri" panose="020F0502020204030204" pitchFamily="34" charset="0"/>
                </a:rPr>
                <a:t>Once your poster file is ready, visit</a:t>
              </a:r>
              <a:r>
                <a:rPr lang="en-US" sz="3300" baseline="0" dirty="0">
                  <a:solidFill>
                    <a:schemeClr val="bg1">
                      <a:lumMod val="50000"/>
                    </a:schemeClr>
                  </a:solidFill>
                  <a:latin typeface="Calibri" pitchFamily="34" charset="0"/>
                  <a:cs typeface="Calibri" panose="020F0502020204030204" pitchFamily="34" charset="0"/>
                </a:rPr>
                <a:t> </a:t>
              </a:r>
              <a:r>
                <a:rPr lang="en-US" sz="3300" b="1" baseline="0" dirty="0">
                  <a:solidFill>
                    <a:schemeClr val="bg1">
                      <a:lumMod val="50000"/>
                    </a:schemeClr>
                  </a:solidFill>
                  <a:latin typeface="Calibri" pitchFamily="34" charset="0"/>
                  <a:cs typeface="Calibri" panose="020F0502020204030204" pitchFamily="34" charset="0"/>
                </a:rPr>
                <a:t>www.genigraphics.com</a:t>
              </a:r>
              <a:r>
                <a:rPr lang="en-US" sz="33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3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300" baseline="0" dirty="0">
                  <a:solidFill>
                    <a:schemeClr val="bg1">
                      <a:lumMod val="50000"/>
                    </a:schemeClr>
                  </a:solidFill>
                  <a:latin typeface="Calibri" pitchFamily="34" charset="0"/>
                  <a:cs typeface="Calibri" panose="020F0502020204030204" pitchFamily="34" charset="0"/>
                </a:rPr>
                <a:t>US and Canada:  1-800-790-4001</a:t>
              </a:r>
              <a:br>
                <a:rPr lang="en-US" sz="3300" baseline="0" dirty="0">
                  <a:solidFill>
                    <a:schemeClr val="bg1">
                      <a:lumMod val="50000"/>
                    </a:schemeClr>
                  </a:solidFill>
                  <a:latin typeface="Calibri" pitchFamily="34" charset="0"/>
                  <a:cs typeface="Calibri" panose="020F0502020204030204" pitchFamily="34" charset="0"/>
                </a:rPr>
              </a:br>
              <a:r>
                <a:rPr lang="en-US" sz="33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400" dirty="0">
                  <a:solidFill>
                    <a:schemeClr val="bg1">
                      <a:lumMod val="50000"/>
                    </a:schemeClr>
                  </a:solidFill>
                  <a:latin typeface="Calibri" pitchFamily="34" charset="0"/>
                  <a:cs typeface="Calibri" panose="020F0502020204030204" pitchFamily="34" charset="0"/>
                </a:rPr>
              </a:br>
              <a:r>
                <a:rPr lang="en-US" sz="2400" dirty="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3094776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3656013"/>
            <a:ext cx="5484813" cy="18281650"/>
          </a:xfrm>
          <a:prstGeom prst="rect">
            <a:avLst/>
          </a:prstGeom>
          <a:solidFill>
            <a:schemeClr val="accent1">
              <a:lumMod val="75000"/>
            </a:schemeClr>
          </a:solidFill>
          <a:ln>
            <a:noFill/>
          </a:ln>
          <a:effectLst/>
        </p:spPr>
        <p:txBody>
          <a:bodyPr wrap="none" lIns="457200" tIns="228600" rIns="457200" bIns="457200"/>
          <a:lstStyle/>
          <a:p>
            <a:pPr algn="ctr" defTabSz="4389438"/>
            <a:endParaRPr lang="en-US" sz="4800" dirty="0">
              <a:latin typeface="Calibri" pitchFamily="34" charset="0"/>
            </a:endParaRPr>
          </a:p>
        </p:txBody>
      </p:sp>
      <p:sp>
        <p:nvSpPr>
          <p:cNvPr id="1032" name="Rectangle 8"/>
          <p:cNvSpPr>
            <a:spLocks noChangeArrowheads="1"/>
          </p:cNvSpPr>
          <p:nvPr userDrawn="1"/>
        </p:nvSpPr>
        <p:spPr bwMode="auto">
          <a:xfrm>
            <a:off x="5484813" y="0"/>
            <a:ext cx="27422475" cy="36560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3" name="Rectangle 9"/>
          <p:cNvSpPr>
            <a:spLocks noChangeArrowheads="1"/>
          </p:cNvSpPr>
          <p:nvPr userDrawn="1"/>
        </p:nvSpPr>
        <p:spPr bwMode="auto">
          <a:xfrm>
            <a:off x="5484813" y="3656013"/>
            <a:ext cx="27422475" cy="18281650"/>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5484813" y="0"/>
            <a:ext cx="0" cy="219392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036" name="Line 12"/>
          <p:cNvSpPr>
            <a:spLocks noChangeShapeType="1"/>
          </p:cNvSpPr>
          <p:nvPr userDrawn="1"/>
        </p:nvSpPr>
        <p:spPr bwMode="auto">
          <a:xfrm>
            <a:off x="0" y="3657600"/>
            <a:ext cx="32907288"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508200" y="21683472"/>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 name="Text Box 122"/>
          <p:cNvSpPr txBox="1">
            <a:spLocks noChangeArrowheads="1"/>
          </p:cNvSpPr>
          <p:nvPr/>
        </p:nvSpPr>
        <p:spPr bwMode="auto">
          <a:xfrm>
            <a:off x="5483225" y="0"/>
            <a:ext cx="2742247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182880" rIns="182880" bIns="18288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800" b="1" dirty="0">
                <a:solidFill>
                  <a:schemeClr val="bg1"/>
                </a:solidFill>
                <a:latin typeface="Arial Black" panose="020B0A04020102020204" pitchFamily="34" charset="0"/>
              </a:rPr>
              <a:t>The Influence of Mindfulness on Emotional Stability and Stress</a:t>
            </a:r>
          </a:p>
        </p:txBody>
      </p:sp>
      <p:sp>
        <p:nvSpPr>
          <p:cNvPr id="2171" name="Text Box 123"/>
          <p:cNvSpPr txBox="1">
            <a:spLocks noChangeArrowheads="1"/>
          </p:cNvSpPr>
          <p:nvPr/>
        </p:nvSpPr>
        <p:spPr bwMode="auto">
          <a:xfrm>
            <a:off x="5484813" y="2133600"/>
            <a:ext cx="27422475" cy="152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000" dirty="0">
                <a:solidFill>
                  <a:schemeClr val="bg1"/>
                </a:solidFill>
                <a:latin typeface="Calibri" pitchFamily="34" charset="0"/>
              </a:rPr>
              <a:t>Andrea Garraway, Margaret Lee, </a:t>
            </a:r>
            <a:r>
              <a:rPr lang="en-US" sz="4000" dirty="0" err="1">
                <a:solidFill>
                  <a:schemeClr val="bg1"/>
                </a:solidFill>
                <a:latin typeface="Calibri" pitchFamily="34" charset="0"/>
              </a:rPr>
              <a:t>Heyde</a:t>
            </a:r>
            <a:r>
              <a:rPr lang="en-US" sz="4000" dirty="0">
                <a:solidFill>
                  <a:schemeClr val="bg1"/>
                </a:solidFill>
                <a:latin typeface="Calibri" pitchFamily="34" charset="0"/>
              </a:rPr>
              <a:t> Luz, Jamie  McNally</a:t>
            </a:r>
            <a:endParaRPr lang="en-US" sz="4000" baseline="30000" dirty="0">
              <a:solidFill>
                <a:schemeClr val="bg1"/>
              </a:solidFill>
              <a:latin typeface="Calibri" pitchFamily="34" charset="0"/>
            </a:endParaRPr>
          </a:p>
        </p:txBody>
      </p:sp>
      <p:sp>
        <p:nvSpPr>
          <p:cNvPr id="2178" name="Text Box 130"/>
          <p:cNvSpPr txBox="1">
            <a:spLocks noChangeArrowheads="1"/>
          </p:cNvSpPr>
          <p:nvPr/>
        </p:nvSpPr>
        <p:spPr bwMode="auto">
          <a:xfrm>
            <a:off x="6170613" y="3656013"/>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INTRODUCTION</a:t>
            </a:r>
          </a:p>
        </p:txBody>
      </p:sp>
      <p:sp>
        <p:nvSpPr>
          <p:cNvPr id="2179" name="Text Box 131"/>
          <p:cNvSpPr txBox="1">
            <a:spLocks noChangeArrowheads="1"/>
          </p:cNvSpPr>
          <p:nvPr/>
        </p:nvSpPr>
        <p:spPr bwMode="auto">
          <a:xfrm>
            <a:off x="6170613" y="13106400"/>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METHODS AND MATERIALS</a:t>
            </a:r>
          </a:p>
        </p:txBody>
      </p:sp>
      <p:sp>
        <p:nvSpPr>
          <p:cNvPr id="2181" name="Text Box 133"/>
          <p:cNvSpPr txBox="1">
            <a:spLocks noChangeArrowheads="1"/>
          </p:cNvSpPr>
          <p:nvPr/>
        </p:nvSpPr>
        <p:spPr bwMode="auto">
          <a:xfrm>
            <a:off x="23995063" y="13618726"/>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CONCLUSIONS</a:t>
            </a:r>
          </a:p>
        </p:txBody>
      </p:sp>
      <p:sp>
        <p:nvSpPr>
          <p:cNvPr id="2182" name="Text Box 134"/>
          <p:cNvSpPr txBox="1">
            <a:spLocks noChangeArrowheads="1"/>
          </p:cNvSpPr>
          <p:nvPr/>
        </p:nvSpPr>
        <p:spPr bwMode="auto">
          <a:xfrm>
            <a:off x="23995063" y="3656013"/>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DISCUSSION</a:t>
            </a:r>
          </a:p>
        </p:txBody>
      </p:sp>
      <p:sp>
        <p:nvSpPr>
          <p:cNvPr id="2183" name="Text Box 135"/>
          <p:cNvSpPr txBox="1">
            <a:spLocks noChangeArrowheads="1"/>
          </p:cNvSpPr>
          <p:nvPr/>
        </p:nvSpPr>
        <p:spPr bwMode="auto">
          <a:xfrm>
            <a:off x="15082838" y="3657600"/>
            <a:ext cx="822801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RESULTS</a:t>
            </a:r>
          </a:p>
        </p:txBody>
      </p:sp>
      <p:sp>
        <p:nvSpPr>
          <p:cNvPr id="2184" name="Text Box 136"/>
          <p:cNvSpPr txBox="1">
            <a:spLocks noChangeArrowheads="1"/>
          </p:cNvSpPr>
          <p:nvPr/>
        </p:nvSpPr>
        <p:spPr bwMode="auto">
          <a:xfrm>
            <a:off x="23995063" y="18288000"/>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REFERENCES</a:t>
            </a:r>
          </a:p>
        </p:txBody>
      </p:sp>
      <p:pic>
        <p:nvPicPr>
          <p:cNvPr id="2226"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0887" y="18440400"/>
            <a:ext cx="2817601" cy="250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27"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7000" y="18440400"/>
            <a:ext cx="2817600" cy="250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8" name="Text Box 180"/>
          <p:cNvSpPr txBox="1">
            <a:spLocks noChangeArrowheads="1"/>
          </p:cNvSpPr>
          <p:nvPr/>
        </p:nvSpPr>
        <p:spPr bwMode="auto">
          <a:xfrm>
            <a:off x="6400800" y="210312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000" b="1" dirty="0">
                <a:solidFill>
                  <a:schemeClr val="accent1">
                    <a:lumMod val="50000"/>
                  </a:schemeClr>
                </a:solidFill>
                <a:latin typeface="Calibri" pitchFamily="34" charset="0"/>
              </a:rPr>
              <a:t>Figure 1.</a:t>
            </a:r>
            <a:r>
              <a:rPr lang="en-US" sz="2000" dirty="0">
                <a:solidFill>
                  <a:schemeClr val="accent1">
                    <a:lumMod val="50000"/>
                  </a:schemeClr>
                </a:solidFill>
                <a:latin typeface="Calibri" pitchFamily="34" charset="0"/>
              </a:rPr>
              <a:t> Label in 20pt Calibri.</a:t>
            </a:r>
          </a:p>
        </p:txBody>
      </p:sp>
      <p:sp>
        <p:nvSpPr>
          <p:cNvPr id="2229" name="Text Box 181"/>
          <p:cNvSpPr txBox="1">
            <a:spLocks noChangeArrowheads="1"/>
          </p:cNvSpPr>
          <p:nvPr/>
        </p:nvSpPr>
        <p:spPr bwMode="auto">
          <a:xfrm>
            <a:off x="10856913" y="210312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000" b="1" dirty="0">
                <a:solidFill>
                  <a:schemeClr val="accent1">
                    <a:lumMod val="50000"/>
                  </a:schemeClr>
                </a:solidFill>
                <a:latin typeface="Calibri" pitchFamily="34" charset="0"/>
              </a:rPr>
              <a:t>Figure 2.</a:t>
            </a:r>
            <a:r>
              <a:rPr lang="en-US" sz="2000" dirty="0">
                <a:solidFill>
                  <a:schemeClr val="accent1">
                    <a:lumMod val="50000"/>
                  </a:schemeClr>
                </a:solidFill>
                <a:latin typeface="Calibri" pitchFamily="34" charset="0"/>
              </a:rPr>
              <a:t> Label in 20pt Calibri.</a:t>
            </a:r>
          </a:p>
        </p:txBody>
      </p:sp>
      <p:sp>
        <p:nvSpPr>
          <p:cNvPr id="2230" name="Text Box 182"/>
          <p:cNvSpPr txBox="1">
            <a:spLocks noChangeArrowheads="1"/>
          </p:cNvSpPr>
          <p:nvPr/>
        </p:nvSpPr>
        <p:spPr bwMode="auto">
          <a:xfrm>
            <a:off x="457200" y="3656013"/>
            <a:ext cx="4572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dirty="0">
                <a:solidFill>
                  <a:schemeClr val="bg1"/>
                </a:solidFill>
                <a:latin typeface="Calibri" pitchFamily="34" charset="0"/>
              </a:rPr>
              <a:t>references</a:t>
            </a:r>
          </a:p>
        </p:txBody>
      </p:sp>
      <p:sp>
        <p:nvSpPr>
          <p:cNvPr id="2231" name="Text Box 183"/>
          <p:cNvSpPr txBox="1">
            <a:spLocks noChangeArrowheads="1"/>
          </p:cNvSpPr>
          <p:nvPr/>
        </p:nvSpPr>
        <p:spPr bwMode="auto">
          <a:xfrm>
            <a:off x="457200" y="17830800"/>
            <a:ext cx="4572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dirty="0">
                <a:solidFill>
                  <a:schemeClr val="bg1"/>
                </a:solidFill>
                <a:latin typeface="Calibri" pitchFamily="34" charset="0"/>
              </a:rPr>
              <a:t>CONTACT</a:t>
            </a:r>
          </a:p>
        </p:txBody>
      </p:sp>
      <p:sp>
        <p:nvSpPr>
          <p:cNvPr id="2236" name="Text Box 188"/>
          <p:cNvSpPr txBox="1">
            <a:spLocks noChangeArrowheads="1"/>
          </p:cNvSpPr>
          <p:nvPr/>
        </p:nvSpPr>
        <p:spPr bwMode="auto">
          <a:xfrm>
            <a:off x="457200" y="18880138"/>
            <a:ext cx="4572000" cy="2154436"/>
          </a:xfrm>
          <a:prstGeom prst="rect">
            <a:avLst/>
          </a:prstGeom>
          <a:solidFill>
            <a:schemeClr val="accent1">
              <a:lumMod val="75000"/>
            </a:schemeClr>
          </a:solidFill>
          <a:ln>
            <a:noFill/>
          </a:ln>
          <a:effectLst/>
        </p:spPr>
        <p:txBody>
          <a:bodyPr lIns="228600" tIns="228600" rIns="228600" bIns="228600">
            <a:spAutoFit/>
          </a:bodyPr>
          <a:lstStyle/>
          <a:p>
            <a:r>
              <a:rPr lang="en-US" dirty="0">
                <a:solidFill>
                  <a:schemeClr val="bg1"/>
                </a:solidFill>
                <a:latin typeface="Calibri" pitchFamily="34" charset="0"/>
              </a:rPr>
              <a:t>&lt;your name&gt;          </a:t>
            </a:r>
          </a:p>
          <a:p>
            <a:r>
              <a:rPr lang="en-US" dirty="0">
                <a:solidFill>
                  <a:schemeClr val="bg1"/>
                </a:solidFill>
                <a:latin typeface="Calibri" pitchFamily="34" charset="0"/>
              </a:rPr>
              <a:t>&lt;your organization&gt;</a:t>
            </a:r>
          </a:p>
          <a:p>
            <a:r>
              <a:rPr lang="en-US" dirty="0">
                <a:solidFill>
                  <a:schemeClr val="bg1"/>
                </a:solidFill>
                <a:latin typeface="Calibri" pitchFamily="34" charset="0"/>
              </a:rPr>
              <a:t>Email: </a:t>
            </a:r>
          </a:p>
          <a:p>
            <a:r>
              <a:rPr lang="en-US" dirty="0">
                <a:solidFill>
                  <a:schemeClr val="bg1"/>
                </a:solidFill>
                <a:latin typeface="Calibri" pitchFamily="34" charset="0"/>
              </a:rPr>
              <a:t>Phone: </a:t>
            </a:r>
          </a:p>
          <a:p>
            <a:r>
              <a:rPr lang="en-US" dirty="0">
                <a:solidFill>
                  <a:schemeClr val="bg1"/>
                </a:solidFill>
                <a:latin typeface="Calibri" pitchFamily="34" charset="0"/>
              </a:rPr>
              <a:t>Website: </a:t>
            </a:r>
          </a:p>
        </p:txBody>
      </p:sp>
      <p:sp>
        <p:nvSpPr>
          <p:cNvPr id="2237" name="Text Box 189"/>
          <p:cNvSpPr txBox="1">
            <a:spLocks noChangeArrowheads="1"/>
          </p:cNvSpPr>
          <p:nvPr/>
        </p:nvSpPr>
        <p:spPr bwMode="auto">
          <a:xfrm>
            <a:off x="457200" y="4572000"/>
            <a:ext cx="4572000" cy="19328368"/>
          </a:xfrm>
          <a:prstGeom prst="rect">
            <a:avLst/>
          </a:prstGeom>
          <a:solidFill>
            <a:schemeClr val="accent1">
              <a:lumMod val="75000"/>
            </a:schemeClr>
          </a:solidFill>
          <a:ln>
            <a:noFill/>
          </a:ln>
          <a:effectLst/>
        </p:spPr>
        <p:txBody>
          <a:bodyPr lIns="182880" tIns="182880" rIns="182880" bIns="182880">
            <a:spAutoFit/>
          </a:bodyPr>
          <a:lstStyle/>
          <a:p>
            <a:pPr defTabSz="4023067" fontAlgn="auto">
              <a:spcBef>
                <a:spcPts val="0"/>
              </a:spcBef>
              <a:spcAft>
                <a:spcPts val="0"/>
              </a:spcAft>
            </a:pPr>
            <a:r>
              <a:rPr lang="en-US" dirty="0" err="1">
                <a:latin typeface="Times New Roman" panose="02020603050405020304" pitchFamily="18" charset="0"/>
                <a:cs typeface="Times New Roman" panose="02020603050405020304" pitchFamily="18" charset="0"/>
              </a:rPr>
              <a:t>Bullis</a:t>
            </a:r>
            <a:r>
              <a:rPr lang="en-US" dirty="0">
                <a:latin typeface="Times New Roman" panose="02020603050405020304" pitchFamily="18" charset="0"/>
                <a:cs typeface="Times New Roman" panose="02020603050405020304" pitchFamily="18" charset="0"/>
              </a:rPr>
              <a:t>, J. R., </a:t>
            </a:r>
            <a:r>
              <a:rPr lang="en-US" dirty="0" err="1">
                <a:latin typeface="Times New Roman" panose="02020603050405020304" pitchFamily="18" charset="0"/>
                <a:cs typeface="Times New Roman" panose="02020603050405020304" pitchFamily="18" charset="0"/>
              </a:rPr>
              <a:t>Bøe</a:t>
            </a:r>
            <a:r>
              <a:rPr lang="en-US" dirty="0">
                <a:latin typeface="Times New Roman" panose="02020603050405020304" pitchFamily="18" charset="0"/>
                <a:cs typeface="Times New Roman" panose="02020603050405020304" pitchFamily="18" charset="0"/>
              </a:rPr>
              <a:t>, H. J., </a:t>
            </a:r>
            <a:r>
              <a:rPr lang="en-US" dirty="0" err="1">
                <a:latin typeface="Times New Roman" panose="02020603050405020304" pitchFamily="18" charset="0"/>
                <a:cs typeface="Times New Roman" panose="02020603050405020304" pitchFamily="18" charset="0"/>
              </a:rPr>
              <a:t>Asnaani</a:t>
            </a:r>
            <a:r>
              <a:rPr lang="en-US" dirty="0">
                <a:latin typeface="Times New Roman" panose="02020603050405020304" pitchFamily="18" charset="0"/>
                <a:cs typeface="Times New Roman" panose="02020603050405020304" pitchFamily="18" charset="0"/>
              </a:rPr>
              <a:t>, A., &amp; Hofmann, S. G. (2014). The benefits of being mindful: Trait mindfulness predicts less stress reactivity to suppression. Journal of Behavior Therapy and Experimental Psychiatry, 45(1), 57-66. doi:10.1016/j.jbtep.2013.07.006 </a:t>
            </a:r>
          </a:p>
          <a:p>
            <a:pPr defTabSz="4023067" fontAlgn="auto">
              <a:spcBef>
                <a:spcPts val="0"/>
              </a:spcBef>
              <a:spcAft>
                <a:spcPts val="0"/>
              </a:spcAft>
            </a:pPr>
            <a:r>
              <a:rPr lang="en-US" dirty="0">
                <a:latin typeface="Times New Roman" panose="02020603050405020304" pitchFamily="18" charset="0"/>
                <a:cs typeface="Times New Roman" panose="02020603050405020304" pitchFamily="18" charset="0"/>
              </a:rPr>
              <a:t>Brown, K. W., &amp; Ryan, R. M. (2003). The benefits of being present: mindfulness and its role in psychological well-being. </a:t>
            </a:r>
            <a:r>
              <a:rPr lang="en-US" i="1" dirty="0">
                <a:latin typeface="Times New Roman" panose="02020603050405020304" pitchFamily="18" charset="0"/>
                <a:cs typeface="Times New Roman" panose="02020603050405020304" pitchFamily="18" charset="0"/>
              </a:rPr>
              <a:t>Journal of Personality and Social Psychology, 84</a:t>
            </a:r>
            <a:r>
              <a:rPr lang="en-US" dirty="0">
                <a:latin typeface="Times New Roman" panose="02020603050405020304" pitchFamily="18" charset="0"/>
                <a:cs typeface="Times New Roman" panose="02020603050405020304" pitchFamily="18" charset="0"/>
              </a:rPr>
              <a:t>, 822e848. http://dx.doi.org/10.1037/0022-3514.84.4.822.</a:t>
            </a:r>
          </a:p>
          <a:p>
            <a:r>
              <a:rPr lang="en-US" dirty="0"/>
              <a:t>Bajaj, B., Robins, R. W., &amp; </a:t>
            </a:r>
            <a:r>
              <a:rPr lang="en-US" dirty="0" err="1"/>
              <a:t>Pande</a:t>
            </a:r>
            <a:r>
              <a:rPr lang="en-US" dirty="0"/>
              <a:t>, N. (2016). Mediating role of self-esteem on the relationship between mindfulness, anxiety, and depression.</a:t>
            </a:r>
            <a:r>
              <a:rPr lang="en-US" i="1" dirty="0"/>
              <a:t> Personality and Individual Differences, 96</a:t>
            </a:r>
            <a:r>
              <a:rPr lang="en-US" dirty="0"/>
              <a:t>, 127-131. doi:10.1016/j.paid.2016.02.085</a:t>
            </a:r>
          </a:p>
          <a:p>
            <a:r>
              <a:rPr lang="en-US" dirty="0"/>
              <a:t>Hofmann, S.G. Sawyer A.A. &amp; Witt, D. Oh The effect of mindfulness based therapy on anxiety and depression: a meta-analytic review </a:t>
            </a:r>
            <a:r>
              <a:rPr lang="en-US" i="1" dirty="0"/>
              <a:t>Journal of Consulting and Clinical Psychology, 78</a:t>
            </a:r>
            <a:r>
              <a:rPr lang="en-US" dirty="0"/>
              <a:t> (2) (2010), pp. 169–183</a:t>
            </a:r>
          </a:p>
          <a:p>
            <a:r>
              <a:rPr lang="en-US" dirty="0"/>
              <a:t>Roemer, L., Lee, J. K., Salters-</a:t>
            </a:r>
            <a:r>
              <a:rPr lang="en-US" dirty="0" err="1"/>
              <a:t>Pedneault</a:t>
            </a:r>
            <a:r>
              <a:rPr lang="en-US" dirty="0"/>
              <a:t>, K., </a:t>
            </a:r>
            <a:r>
              <a:rPr lang="en-US" dirty="0" err="1"/>
              <a:t>Erisman</a:t>
            </a:r>
            <a:r>
              <a:rPr lang="en-US" dirty="0"/>
              <a:t>, S. M., </a:t>
            </a:r>
            <a:r>
              <a:rPr lang="en-US" dirty="0" err="1"/>
              <a:t>Orsillo</a:t>
            </a:r>
            <a:r>
              <a:rPr lang="en-US" dirty="0"/>
              <a:t>, S. M., &amp; </a:t>
            </a:r>
            <a:r>
              <a:rPr lang="en-US" dirty="0" err="1"/>
              <a:t>Mennin</a:t>
            </a:r>
            <a:r>
              <a:rPr lang="en-US" dirty="0"/>
              <a:t>, D. S. (2009). Mindfulness and emotion regulation difficulties in generalized anxiety disorder: Preliminary evidence for independent and overlapping contributions.</a:t>
            </a:r>
            <a:r>
              <a:rPr lang="en-US" i="1" dirty="0"/>
              <a:t> Behavior Therapy, 40</a:t>
            </a:r>
            <a:r>
              <a:rPr lang="en-US" dirty="0"/>
              <a:t>(2), 142-154. doi:10.1016/j.beth.2008.04.001</a:t>
            </a:r>
          </a:p>
          <a:p>
            <a:endParaRPr lang="en-US" dirty="0"/>
          </a:p>
          <a:p>
            <a:r>
              <a:rPr lang="en-US" dirty="0"/>
              <a:t> Schreiner, I., &amp; Malcolm, J. P. (2008). The benefits of mindfulness meditation: Changes in emotional states of depression, anxiety, and stress.</a:t>
            </a:r>
            <a:r>
              <a:rPr lang="en-US" i="1" dirty="0"/>
              <a:t> </a:t>
            </a:r>
            <a:r>
              <a:rPr lang="en-US" i="1" dirty="0" err="1"/>
              <a:t>Behaviour</a:t>
            </a:r>
            <a:r>
              <a:rPr lang="en-US" i="1" dirty="0"/>
              <a:t> Change, 25</a:t>
            </a:r>
            <a:r>
              <a:rPr lang="en-US" dirty="0"/>
              <a:t>(3), 156-168. </a:t>
            </a:r>
            <a:r>
              <a:rPr lang="en-US"/>
              <a:t>Retrieved from http://ezproxy.liberty.edu/login?url=http://search.proquest.com/docview/219358471?accountid=12085 </a:t>
            </a:r>
            <a:endParaRPr lang="en-US" dirty="0"/>
          </a:p>
          <a:p>
            <a:pPr lvl="0" defTabSz="4023067" fontAlgn="auto">
              <a:spcBef>
                <a:spcPts val="0"/>
              </a:spcBef>
              <a:spcAft>
                <a:spcPts val="0"/>
              </a:spcAft>
            </a:pPr>
            <a:endParaRPr lang="en-US" dirty="0">
              <a:solidFill>
                <a:schemeClr val="bg1"/>
              </a:solidFill>
              <a:latin typeface="Calibri" pitchFamily="34" charset="0"/>
            </a:endParaRPr>
          </a:p>
          <a:p>
            <a:pPr lvl="0" defTabSz="4023067" fontAlgn="auto">
              <a:spcBef>
                <a:spcPts val="0"/>
              </a:spcBef>
              <a:spcAft>
                <a:spcPts val="0"/>
              </a:spcAft>
            </a:pPr>
            <a:endParaRPr lang="en-US" dirty="0">
              <a:solidFill>
                <a:schemeClr val="bg1"/>
              </a:solidFill>
              <a:latin typeface="Calibri" pitchFamily="34" charset="0"/>
            </a:endParaRPr>
          </a:p>
        </p:txBody>
      </p:sp>
      <p:sp>
        <p:nvSpPr>
          <p:cNvPr id="2238" name="Text Box 190"/>
          <p:cNvSpPr txBox="1">
            <a:spLocks noChangeArrowheads="1"/>
          </p:cNvSpPr>
          <p:nvPr/>
        </p:nvSpPr>
        <p:spPr bwMode="auto">
          <a:xfrm>
            <a:off x="15082838" y="4572000"/>
            <a:ext cx="8228012" cy="6463308"/>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dirty="0">
                <a:solidFill>
                  <a:prstClr val="black"/>
                </a:solidFill>
                <a:latin typeface="Calibri" pitchFamily="34" charset="0"/>
              </a:rPr>
              <a:t>Click here to insert your Results text. Type it in or copy and paste from your Word document or other source.</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dirty="0">
                <a:latin typeface="Calibri" pitchFamily="34" charset="0"/>
              </a:rPr>
              <a:t>This text is Calibri 22pt and is easily read up to 4 feet away on a 24x36 poster.</a:t>
            </a:r>
          </a:p>
          <a:p>
            <a:pPr lvl="0" defTabSz="4023067" fontAlgn="auto">
              <a:spcBef>
                <a:spcPts val="0"/>
              </a:spcBef>
              <a:spcAft>
                <a:spcPts val="0"/>
              </a:spcAft>
            </a:pPr>
            <a:endParaRPr lang="en-US" dirty="0">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Zoom out to 100% to preview what this will look like on your printed poster.</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Speaking of Results, yours will look better if you remember to run a spell-check on your poster! After you’ve added your content click on </a:t>
            </a:r>
            <a:r>
              <a:rPr lang="en-US" b="1" dirty="0">
                <a:solidFill>
                  <a:prstClr val="black"/>
                </a:solidFill>
                <a:latin typeface="Calibri" pitchFamily="34" charset="0"/>
              </a:rPr>
              <a:t>Review</a:t>
            </a:r>
            <a:r>
              <a:rPr lang="en-US" dirty="0">
                <a:solidFill>
                  <a:prstClr val="black"/>
                </a:solidFill>
                <a:latin typeface="Calibri" pitchFamily="34" charset="0"/>
              </a:rPr>
              <a:t>, </a:t>
            </a:r>
            <a:r>
              <a:rPr lang="en-US" b="1" dirty="0">
                <a:solidFill>
                  <a:prstClr val="black"/>
                </a:solidFill>
                <a:latin typeface="Calibri" pitchFamily="34" charset="0"/>
              </a:rPr>
              <a:t>Spelling</a:t>
            </a:r>
            <a:r>
              <a:rPr lang="en-US" dirty="0">
                <a:solidFill>
                  <a:prstClr val="black"/>
                </a:solidFill>
                <a:latin typeface="Calibri" pitchFamily="34" charset="0"/>
              </a:rPr>
              <a:t>, or press F7.</a:t>
            </a:r>
          </a:p>
        </p:txBody>
      </p:sp>
      <p:sp>
        <p:nvSpPr>
          <p:cNvPr id="2239" name="Text Box 191"/>
          <p:cNvSpPr txBox="1">
            <a:spLocks noChangeArrowheads="1"/>
          </p:cNvSpPr>
          <p:nvPr/>
        </p:nvSpPr>
        <p:spPr bwMode="auto">
          <a:xfrm>
            <a:off x="23995063" y="4572000"/>
            <a:ext cx="8226425" cy="4431983"/>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dirty="0">
                <a:solidFill>
                  <a:prstClr val="black"/>
                </a:solidFill>
                <a:latin typeface="Calibri" pitchFamily="34" charset="0"/>
              </a:rPr>
              <a:t>Click here to insert your Discussion text. Type it in or copy and paste from your Word document or other source.</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background color of any text box,  click once on the box so it is outlined with a dashed border. Then select </a:t>
            </a:r>
            <a:r>
              <a:rPr lang="en-US" b="1" dirty="0">
                <a:solidFill>
                  <a:prstClr val="black"/>
                </a:solidFill>
                <a:latin typeface="Calibri" pitchFamily="34" charset="0"/>
              </a:rPr>
              <a:t>Shape Fill</a:t>
            </a:r>
            <a:r>
              <a:rPr lang="en-US" dirty="0">
                <a:solidFill>
                  <a:prstClr val="black"/>
                </a:solidFill>
                <a:latin typeface="Calibri" pitchFamily="34" charset="0"/>
              </a:rPr>
              <a:t> from the </a:t>
            </a:r>
            <a:r>
              <a:rPr lang="en-US" b="1" dirty="0">
                <a:solidFill>
                  <a:prstClr val="black"/>
                </a:solidFill>
                <a:latin typeface="Calibri" pitchFamily="34" charset="0"/>
              </a:rPr>
              <a:t>Drawing Tools, Format</a:t>
            </a:r>
            <a:r>
              <a:rPr lang="en-US" dirty="0">
                <a:solidFill>
                  <a:prstClr val="black"/>
                </a:solidFill>
                <a:latin typeface="Calibri" pitchFamily="34" charset="0"/>
              </a:rPr>
              <a:t> tab on the ribbon bar above. It’s the one with the ‘paint can’ icon.</a:t>
            </a:r>
          </a:p>
          <a:p>
            <a:pPr lvl="0" defTabSz="4023067" fontAlgn="auto">
              <a:spcBef>
                <a:spcPts val="0"/>
              </a:spcBef>
              <a:spcAft>
                <a:spcPts val="0"/>
              </a:spcAft>
            </a:pPr>
            <a:endParaRPr lang="en-US" dirty="0">
              <a:solidFill>
                <a:prstClr val="black"/>
              </a:solidFill>
              <a:latin typeface="Calibri" pitchFamily="34" charset="0"/>
            </a:endParaRPr>
          </a:p>
        </p:txBody>
      </p:sp>
      <p:sp>
        <p:nvSpPr>
          <p:cNvPr id="2240" name="Text Box 192"/>
          <p:cNvSpPr txBox="1">
            <a:spLocks noChangeArrowheads="1"/>
          </p:cNvSpPr>
          <p:nvPr/>
        </p:nvSpPr>
        <p:spPr bwMode="auto">
          <a:xfrm>
            <a:off x="6172200" y="14020800"/>
            <a:ext cx="8228013" cy="4093428"/>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dirty="0">
                <a:solidFill>
                  <a:prstClr val="black"/>
                </a:solidFill>
                <a:latin typeface="Calibri" pitchFamily="34" charset="0"/>
              </a:rPr>
              <a:t>Click here to insert your Methods and Materials text. Type it in or copy and paste from your Word document or other source.</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dirty="0">
                <a:latin typeface="Calibri" pitchFamily="34" charset="0"/>
              </a:rPr>
              <a:t>This text is Calibri 22pt and is easily read up to 4 feet away on a 24x36 poster.</a:t>
            </a:r>
          </a:p>
        </p:txBody>
      </p:sp>
      <p:sp>
        <p:nvSpPr>
          <p:cNvPr id="2241" name="Text Box 193"/>
          <p:cNvSpPr txBox="1">
            <a:spLocks noChangeArrowheads="1"/>
          </p:cNvSpPr>
          <p:nvPr/>
        </p:nvSpPr>
        <p:spPr bwMode="auto">
          <a:xfrm>
            <a:off x="23995063" y="14533126"/>
            <a:ext cx="8226425" cy="3754874"/>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dirty="0">
                <a:solidFill>
                  <a:prstClr val="black"/>
                </a:solidFill>
                <a:latin typeface="Calibri" pitchFamily="34" charset="0"/>
              </a:rPr>
              <a:t>Click here to insert your Conclusions text. Type it in or copy and paste from your Word document or other source.</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dirty="0">
                <a:latin typeface="Calibri" pitchFamily="34" charset="0"/>
              </a:rPr>
              <a:t>This text is Calibri 22pt and is easily read up to 4 feet away on a 24x36 poster.</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Zoom out to 100% to preview what this will look like on your printed poster.</a:t>
            </a:r>
          </a:p>
        </p:txBody>
      </p:sp>
      <p:sp>
        <p:nvSpPr>
          <p:cNvPr id="2242" name="Text Box 194"/>
          <p:cNvSpPr txBox="1">
            <a:spLocks noChangeArrowheads="1"/>
          </p:cNvSpPr>
          <p:nvPr/>
        </p:nvSpPr>
        <p:spPr bwMode="auto">
          <a:xfrm>
            <a:off x="6170613" y="4572000"/>
            <a:ext cx="8226425" cy="6463308"/>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b="1" dirty="0">
                <a:solidFill>
                  <a:prstClr val="black"/>
                </a:solidFill>
                <a:latin typeface="Calibri"/>
              </a:rPr>
              <a:t>When a person practices mindfulness he or she focuses on the present and does not allow negative experiences to consume their sense of peace. Empirical research reflected the facets or constructs of mindfulness was validated in multiple studies (</a:t>
            </a:r>
            <a:r>
              <a:rPr lang="en-US" b="1" dirty="0" err="1">
                <a:solidFill>
                  <a:prstClr val="black"/>
                </a:solidFill>
                <a:latin typeface="Calibri"/>
              </a:rPr>
              <a:t>Bullis</a:t>
            </a:r>
            <a:r>
              <a:rPr lang="en-US" b="1" dirty="0">
                <a:solidFill>
                  <a:prstClr val="black"/>
                </a:solidFill>
                <a:latin typeface="Calibri"/>
              </a:rPr>
              <a:t>, </a:t>
            </a:r>
            <a:r>
              <a:rPr lang="en-US" b="1" dirty="0" err="1">
                <a:solidFill>
                  <a:prstClr val="black"/>
                </a:solidFill>
                <a:latin typeface="Calibri"/>
              </a:rPr>
              <a:t>Boe</a:t>
            </a:r>
            <a:r>
              <a:rPr lang="en-US" b="1" dirty="0">
                <a:solidFill>
                  <a:prstClr val="black"/>
                </a:solidFill>
                <a:latin typeface="Calibri"/>
              </a:rPr>
              <a:t>, </a:t>
            </a:r>
            <a:r>
              <a:rPr lang="en-US" b="1" dirty="0" err="1">
                <a:solidFill>
                  <a:prstClr val="black"/>
                </a:solidFill>
                <a:latin typeface="Calibri"/>
              </a:rPr>
              <a:t>Asnaani</a:t>
            </a:r>
            <a:r>
              <a:rPr lang="en-US" b="1" dirty="0">
                <a:solidFill>
                  <a:prstClr val="black"/>
                </a:solidFill>
                <a:latin typeface="Calibri"/>
              </a:rPr>
              <a:t> &amp; Hofmann, 2013), and trait mindfulness properties are associated with positive mental health such as life satisfaction, and self-esteem (Brown &amp; Ryan, 2003).  Mindfulness interventions have been demonstrated to reduce clinical and non-clinical depression and improve positive emotion (Bajaj, Robins, &amp; </a:t>
            </a:r>
            <a:r>
              <a:rPr lang="en-US" b="1" dirty="0" err="1">
                <a:solidFill>
                  <a:prstClr val="black"/>
                </a:solidFill>
                <a:latin typeface="Calibri"/>
              </a:rPr>
              <a:t>Pande</a:t>
            </a:r>
            <a:r>
              <a:rPr lang="en-US" b="1" dirty="0">
                <a:solidFill>
                  <a:prstClr val="black"/>
                </a:solidFill>
                <a:latin typeface="Calibri"/>
              </a:rPr>
              <a:t>, 2016).  Recent meta-analysis suggests treatment for anxiety and mood disorders are efficacious with mindfulness interventions. Research also indicates mindfulness can influence emotional regulations. The quality of awareness is important to mindfulness and may describe the process that mindfulness takes in enhancing the emotional regulation abilities (Roemer et al 2009) </a:t>
            </a:r>
            <a:r>
              <a:rPr lang="en-US" dirty="0"/>
              <a:t>The reduction of anxiety has been linked to mindfulness meditation.  A broad range of life difficulties has been empirically suggested mindfulness training can positively affect them (Schreiner &amp; Malcom, 2008). </a:t>
            </a:r>
            <a:endParaRPr lang="en-US" dirty="0">
              <a:solidFill>
                <a:prstClr val="black"/>
              </a:solidFill>
              <a:latin typeface="Calibri"/>
            </a:endParaRPr>
          </a:p>
        </p:txBody>
      </p:sp>
      <p:sp>
        <p:nvSpPr>
          <p:cNvPr id="2243" name="Text Box 195"/>
          <p:cNvSpPr txBox="1">
            <a:spLocks noChangeArrowheads="1"/>
          </p:cNvSpPr>
          <p:nvPr/>
        </p:nvSpPr>
        <p:spPr bwMode="auto">
          <a:xfrm>
            <a:off x="23995063" y="19210338"/>
            <a:ext cx="8226425" cy="2062103"/>
          </a:xfrm>
          <a:prstGeom prst="rect">
            <a:avLst/>
          </a:prstGeom>
          <a:solidFill>
            <a:schemeClr val="bg1"/>
          </a:solidFill>
          <a:ln>
            <a:noFill/>
          </a:ln>
          <a:effectLst/>
        </p:spPr>
        <p:txBody>
          <a:bodyPr lIns="182880" tIns="182880" rIns="182880" bIns="182880">
            <a:spAutoFit/>
          </a:bodyPr>
          <a:lstStyle>
            <a:lvl1pPr marL="457200" indent="-457200">
              <a:defRPr>
                <a:solidFill>
                  <a:schemeClr val="tx1"/>
                </a:solidFill>
                <a:latin typeface="Arial" charset="0"/>
              </a:defRPr>
            </a:lvl1pPr>
            <a:lvl2pPr marL="914400" indent="-342900">
              <a:defRPr>
                <a:solidFill>
                  <a:schemeClr val="tx1"/>
                </a:solidFill>
                <a:latin typeface="Arial" charset="0"/>
              </a:defRPr>
            </a:lvl2pPr>
            <a:lvl3pPr marL="1371600" indent="-342900">
              <a:defRPr>
                <a:solidFill>
                  <a:schemeClr val="tx1"/>
                </a:solidFill>
                <a:latin typeface="Arial" charset="0"/>
              </a:defRPr>
            </a:lvl3pPr>
            <a:lvl4pPr marL="1828800" indent="-342900">
              <a:defRPr>
                <a:solidFill>
                  <a:schemeClr val="tx1"/>
                </a:solidFill>
                <a:latin typeface="Arial" charset="0"/>
              </a:defRPr>
            </a:lvl4pPr>
            <a:lvl5pPr marL="2286000" indent="-342900">
              <a:defRPr>
                <a:solidFill>
                  <a:schemeClr val="tx1"/>
                </a:solidFill>
                <a:latin typeface="Arial" charset="0"/>
              </a:defRPr>
            </a:lvl5pPr>
            <a:lvl6pPr marL="2743200" indent="-342900" fontAlgn="base">
              <a:spcBef>
                <a:spcPct val="0"/>
              </a:spcBef>
              <a:spcAft>
                <a:spcPct val="0"/>
              </a:spcAft>
              <a:defRPr>
                <a:solidFill>
                  <a:schemeClr val="tx1"/>
                </a:solidFill>
                <a:latin typeface="Arial" charset="0"/>
              </a:defRPr>
            </a:lvl6pPr>
            <a:lvl7pPr marL="3200400" indent="-342900" fontAlgn="base">
              <a:spcBef>
                <a:spcPct val="0"/>
              </a:spcBef>
              <a:spcAft>
                <a:spcPct val="0"/>
              </a:spcAft>
              <a:defRPr>
                <a:solidFill>
                  <a:schemeClr val="tx1"/>
                </a:solidFill>
                <a:latin typeface="Arial" charset="0"/>
              </a:defRPr>
            </a:lvl7pPr>
            <a:lvl8pPr marL="3657600" indent="-342900" fontAlgn="base">
              <a:spcBef>
                <a:spcPct val="0"/>
              </a:spcBef>
              <a:spcAft>
                <a:spcPct val="0"/>
              </a:spcAft>
              <a:defRPr>
                <a:solidFill>
                  <a:schemeClr val="tx1"/>
                </a:solidFill>
                <a:latin typeface="Arial" charset="0"/>
              </a:defRPr>
            </a:lvl8pPr>
            <a:lvl9pPr marL="41148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sz="20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000" dirty="0">
                <a:latin typeface="Calibri" pitchFamily="34" charset="0"/>
              </a:rPr>
              <a:t>Click on the border once to highlight and select a different font or font size that suits you. This text is in Calibri 20pt and is easily readable up to 3 feet away. </a:t>
            </a:r>
          </a:p>
        </p:txBody>
      </p:sp>
      <p:sp>
        <p:nvSpPr>
          <p:cNvPr id="66" name="Text Box 240"/>
          <p:cNvSpPr txBox="1">
            <a:spLocks noChangeArrowheads="1"/>
          </p:cNvSpPr>
          <p:nvPr/>
        </p:nvSpPr>
        <p:spPr bwMode="auto">
          <a:xfrm>
            <a:off x="15091888" y="21031200"/>
            <a:ext cx="3189772" cy="39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dirty="0">
                <a:solidFill>
                  <a:schemeClr val="accent1">
                    <a:lumMod val="50000"/>
                  </a:schemeClr>
                </a:solidFill>
                <a:latin typeface="Calibri" pitchFamily="34" charset="0"/>
              </a:rPr>
              <a:t>Chart 1.</a:t>
            </a:r>
            <a:r>
              <a:rPr lang="en-US" sz="2000" dirty="0">
                <a:solidFill>
                  <a:schemeClr val="accent1">
                    <a:lumMod val="50000"/>
                  </a:schemeClr>
                </a:solidFill>
                <a:latin typeface="Calibri" pitchFamily="34" charset="0"/>
              </a:rPr>
              <a:t> Label in 20pt Calibri.</a:t>
            </a:r>
          </a:p>
        </p:txBody>
      </p:sp>
      <p:sp>
        <p:nvSpPr>
          <p:cNvPr id="67" name="Text Box 241"/>
          <p:cNvSpPr txBox="1">
            <a:spLocks noChangeArrowheads="1"/>
          </p:cNvSpPr>
          <p:nvPr/>
        </p:nvSpPr>
        <p:spPr bwMode="auto">
          <a:xfrm>
            <a:off x="15091888" y="11410660"/>
            <a:ext cx="3173549" cy="39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dirty="0">
                <a:solidFill>
                  <a:schemeClr val="accent1">
                    <a:lumMod val="50000"/>
                  </a:schemeClr>
                </a:solidFill>
                <a:latin typeface="Calibri" pitchFamily="34" charset="0"/>
              </a:rPr>
              <a:t>Table 1.</a:t>
            </a:r>
            <a:r>
              <a:rPr lang="en-US" sz="2000" dirty="0">
                <a:solidFill>
                  <a:schemeClr val="accent1">
                    <a:lumMod val="50000"/>
                  </a:schemeClr>
                </a:solidFill>
                <a:latin typeface="Calibri" pitchFamily="34" charset="0"/>
              </a:rPr>
              <a:t> Label in 20pt Calibri.</a:t>
            </a:r>
          </a:p>
        </p:txBody>
      </p:sp>
      <p:graphicFrame>
        <p:nvGraphicFramePr>
          <p:cNvPr id="68" name="Content Placeholder 114" descr="Sample table with 4 columns, 7 rows." title="Sample Table"/>
          <p:cNvGraphicFramePr>
            <a:graphicFrameLocks/>
          </p:cNvGraphicFramePr>
          <p:nvPr>
            <p:extLst>
              <p:ext uri="{D42A27DB-BD31-4B8C-83A1-F6EECF244321}">
                <p14:modId xmlns:p14="http://schemas.microsoft.com/office/powerpoint/2010/main" val="304327202"/>
              </p:ext>
            </p:extLst>
          </p:nvPr>
        </p:nvGraphicFramePr>
        <p:xfrm>
          <a:off x="15082838" y="11879268"/>
          <a:ext cx="8235556" cy="4046532"/>
        </p:xfrm>
        <a:graphic>
          <a:graphicData uri="http://schemas.openxmlformats.org/drawingml/2006/table">
            <a:tbl>
              <a:tblPr firstRow="1" bandRow="1">
                <a:tableStyleId>{B301B821-A1FF-4177-AEE7-76D212191A09}</a:tableStyleId>
              </a:tblPr>
              <a:tblGrid>
                <a:gridCol w="2058889">
                  <a:extLst>
                    <a:ext uri="{9D8B030D-6E8A-4147-A177-3AD203B41FA5}">
                      <a16:colId xmlns:a16="http://schemas.microsoft.com/office/drawing/2014/main" val="20000"/>
                    </a:ext>
                  </a:extLst>
                </a:gridCol>
                <a:gridCol w="2058889">
                  <a:extLst>
                    <a:ext uri="{9D8B030D-6E8A-4147-A177-3AD203B41FA5}">
                      <a16:colId xmlns:a16="http://schemas.microsoft.com/office/drawing/2014/main" val="20001"/>
                    </a:ext>
                  </a:extLst>
                </a:gridCol>
                <a:gridCol w="2058889">
                  <a:extLst>
                    <a:ext uri="{9D8B030D-6E8A-4147-A177-3AD203B41FA5}">
                      <a16:colId xmlns:a16="http://schemas.microsoft.com/office/drawing/2014/main" val="20002"/>
                    </a:ext>
                  </a:extLst>
                </a:gridCol>
                <a:gridCol w="2058889">
                  <a:extLst>
                    <a:ext uri="{9D8B030D-6E8A-4147-A177-3AD203B41FA5}">
                      <a16:colId xmlns:a16="http://schemas.microsoft.com/office/drawing/2014/main" val="20003"/>
                    </a:ext>
                  </a:extLst>
                </a:gridCol>
              </a:tblGrid>
              <a:tr h="578076">
                <a:tc>
                  <a:txBody>
                    <a:bodyPr/>
                    <a:lstStyle/>
                    <a:p>
                      <a:endParaRPr lang="en-US" sz="2200" dirty="0"/>
                    </a:p>
                  </a:txBody>
                  <a:tcPr marL="111760" marR="111760" marT="41910" marB="41910" anchor="ctr"/>
                </a:tc>
                <a:tc>
                  <a:txBody>
                    <a:bodyPr/>
                    <a:lstStyle/>
                    <a:p>
                      <a:pPr algn="ctr"/>
                      <a:r>
                        <a:rPr lang="en-US" sz="2200" dirty="0"/>
                        <a:t>Heading</a:t>
                      </a:r>
                    </a:p>
                  </a:txBody>
                  <a:tcPr marL="111760" marR="111760" marT="41910" marB="41910" anchor="ctr"/>
                </a:tc>
                <a:tc>
                  <a:txBody>
                    <a:bodyPr/>
                    <a:lstStyle/>
                    <a:p>
                      <a:pPr algn="ctr"/>
                      <a:r>
                        <a:rPr lang="en-US" sz="2200" dirty="0"/>
                        <a:t>Heading</a:t>
                      </a:r>
                    </a:p>
                  </a:txBody>
                  <a:tcPr marL="111760" marR="111760" marT="41910" marB="41910" anchor="ctr"/>
                </a:tc>
                <a:tc>
                  <a:txBody>
                    <a:bodyPr/>
                    <a:lstStyle/>
                    <a:p>
                      <a:pPr algn="ctr"/>
                      <a:r>
                        <a:rPr lang="en-US" sz="2200" dirty="0"/>
                        <a:t>Heading</a:t>
                      </a:r>
                    </a:p>
                  </a:txBody>
                  <a:tcPr marL="111760" marR="111760" marT="41910" marB="41910" anchor="ctr"/>
                </a:tc>
                <a:extLst>
                  <a:ext uri="{0D108BD9-81ED-4DB2-BD59-A6C34878D82A}">
                    <a16:rowId xmlns:a16="http://schemas.microsoft.com/office/drawing/2014/main" val="10000"/>
                  </a:ext>
                </a:extLst>
              </a:tr>
              <a:tr h="578076">
                <a:tc>
                  <a:txBody>
                    <a:bodyPr/>
                    <a:lstStyle/>
                    <a:p>
                      <a:r>
                        <a:rPr lang="en-US" sz="2200" dirty="0"/>
                        <a:t>Item</a:t>
                      </a:r>
                    </a:p>
                  </a:txBody>
                  <a:tcPr marL="111760" marR="111760" marT="41910" marB="41910" anchor="ctr"/>
                </a:tc>
                <a:tc>
                  <a:txBody>
                    <a:bodyPr/>
                    <a:lstStyle/>
                    <a:p>
                      <a:pPr algn="ctr"/>
                      <a:r>
                        <a:rPr lang="en-US" sz="2200" dirty="0"/>
                        <a:t>800</a:t>
                      </a:r>
                    </a:p>
                  </a:txBody>
                  <a:tcPr marL="111760" marR="111760" marT="41910" marB="41910" anchor="ctr"/>
                </a:tc>
                <a:tc>
                  <a:txBody>
                    <a:bodyPr/>
                    <a:lstStyle/>
                    <a:p>
                      <a:pPr algn="ctr"/>
                      <a:r>
                        <a:rPr lang="en-US" sz="2200" dirty="0"/>
                        <a:t>790</a:t>
                      </a:r>
                    </a:p>
                  </a:txBody>
                  <a:tcPr marL="111760" marR="111760" marT="41910" marB="41910" anchor="ctr"/>
                </a:tc>
                <a:tc>
                  <a:txBody>
                    <a:bodyPr/>
                    <a:lstStyle/>
                    <a:p>
                      <a:pPr algn="ctr"/>
                      <a:r>
                        <a:rPr lang="en-US" sz="2200" dirty="0"/>
                        <a:t>4001</a:t>
                      </a:r>
                    </a:p>
                  </a:txBody>
                  <a:tcPr marL="111760" marR="111760" marT="41910" marB="41910" anchor="ctr"/>
                </a:tc>
                <a:extLst>
                  <a:ext uri="{0D108BD9-81ED-4DB2-BD59-A6C34878D82A}">
                    <a16:rowId xmlns:a16="http://schemas.microsoft.com/office/drawing/2014/main" val="10001"/>
                  </a:ext>
                </a:extLst>
              </a:tr>
              <a:tr h="578076">
                <a:tc>
                  <a:txBody>
                    <a:bodyPr/>
                    <a:lstStyle/>
                    <a:p>
                      <a:r>
                        <a:rPr lang="en-US" sz="2200" dirty="0"/>
                        <a:t>Item</a:t>
                      </a:r>
                    </a:p>
                  </a:txBody>
                  <a:tcPr marL="111760" marR="111760" marT="41910" marB="41910" anchor="ctr"/>
                </a:tc>
                <a:tc>
                  <a:txBody>
                    <a:bodyPr/>
                    <a:lstStyle/>
                    <a:p>
                      <a:pPr algn="ctr"/>
                      <a:r>
                        <a:rPr lang="en-US" sz="2200" dirty="0"/>
                        <a:t>356</a:t>
                      </a:r>
                    </a:p>
                  </a:txBody>
                  <a:tcPr marL="111760" marR="111760" marT="41910" marB="41910" anchor="ctr"/>
                </a:tc>
                <a:tc>
                  <a:txBody>
                    <a:bodyPr/>
                    <a:lstStyle/>
                    <a:p>
                      <a:pPr algn="ctr"/>
                      <a:r>
                        <a:rPr lang="en-US" sz="2200" dirty="0"/>
                        <a:t>856</a:t>
                      </a:r>
                    </a:p>
                  </a:txBody>
                  <a:tcPr marL="111760" marR="111760" marT="41910" marB="41910" anchor="ctr"/>
                </a:tc>
                <a:tc>
                  <a:txBody>
                    <a:bodyPr/>
                    <a:lstStyle/>
                    <a:p>
                      <a:pPr algn="ctr"/>
                      <a:r>
                        <a:rPr lang="en-US" sz="2200" dirty="0"/>
                        <a:t>290</a:t>
                      </a:r>
                    </a:p>
                  </a:txBody>
                  <a:tcPr marL="111760" marR="111760" marT="41910" marB="41910" anchor="ctr"/>
                </a:tc>
                <a:extLst>
                  <a:ext uri="{0D108BD9-81ED-4DB2-BD59-A6C34878D82A}">
                    <a16:rowId xmlns:a16="http://schemas.microsoft.com/office/drawing/2014/main" val="10002"/>
                  </a:ext>
                </a:extLst>
              </a:tr>
              <a:tr h="578076">
                <a:tc>
                  <a:txBody>
                    <a:bodyPr/>
                    <a:lstStyle/>
                    <a:p>
                      <a:r>
                        <a:rPr lang="en-US" sz="2200" dirty="0"/>
                        <a:t>Item</a:t>
                      </a:r>
                    </a:p>
                  </a:txBody>
                  <a:tcPr marL="111760" marR="111760" marT="41910" marB="41910" anchor="ctr"/>
                </a:tc>
                <a:tc>
                  <a:txBody>
                    <a:bodyPr/>
                    <a:lstStyle/>
                    <a:p>
                      <a:pPr algn="ctr"/>
                      <a:r>
                        <a:rPr lang="en-US" sz="2200" dirty="0"/>
                        <a:t>228</a:t>
                      </a:r>
                    </a:p>
                  </a:txBody>
                  <a:tcPr marL="111760" marR="111760" marT="41910" marB="41910" anchor="ctr"/>
                </a:tc>
                <a:tc>
                  <a:txBody>
                    <a:bodyPr/>
                    <a:lstStyle/>
                    <a:p>
                      <a:pPr algn="ctr"/>
                      <a:r>
                        <a:rPr lang="en-US" sz="2200" dirty="0"/>
                        <a:t>134</a:t>
                      </a:r>
                    </a:p>
                  </a:txBody>
                  <a:tcPr marL="111760" marR="111760" marT="41910" marB="41910" anchor="ctr"/>
                </a:tc>
                <a:tc>
                  <a:txBody>
                    <a:bodyPr/>
                    <a:lstStyle/>
                    <a:p>
                      <a:pPr algn="ctr"/>
                      <a:r>
                        <a:rPr lang="en-US" sz="2200" dirty="0"/>
                        <a:t>238</a:t>
                      </a:r>
                    </a:p>
                  </a:txBody>
                  <a:tcPr marL="111760" marR="111760" marT="41910" marB="41910" anchor="ctr"/>
                </a:tc>
                <a:extLst>
                  <a:ext uri="{0D108BD9-81ED-4DB2-BD59-A6C34878D82A}">
                    <a16:rowId xmlns:a16="http://schemas.microsoft.com/office/drawing/2014/main" val="10003"/>
                  </a:ext>
                </a:extLst>
              </a:tr>
              <a:tr h="578076">
                <a:tc>
                  <a:txBody>
                    <a:bodyPr/>
                    <a:lstStyle/>
                    <a:p>
                      <a:r>
                        <a:rPr lang="en-US" sz="2200" dirty="0"/>
                        <a:t>Item</a:t>
                      </a:r>
                    </a:p>
                  </a:txBody>
                  <a:tcPr marL="111760" marR="111760" marT="41910" marB="41910" anchor="ctr"/>
                </a:tc>
                <a:tc>
                  <a:txBody>
                    <a:bodyPr/>
                    <a:lstStyle/>
                    <a:p>
                      <a:pPr algn="ctr"/>
                      <a:r>
                        <a:rPr lang="en-US" sz="2200" dirty="0"/>
                        <a:t>954</a:t>
                      </a:r>
                    </a:p>
                  </a:txBody>
                  <a:tcPr marL="111760" marR="111760" marT="41910" marB="41910" anchor="ctr"/>
                </a:tc>
                <a:tc>
                  <a:txBody>
                    <a:bodyPr/>
                    <a:lstStyle/>
                    <a:p>
                      <a:pPr algn="ctr"/>
                      <a:r>
                        <a:rPr lang="en-US" sz="2200" dirty="0"/>
                        <a:t>875</a:t>
                      </a:r>
                    </a:p>
                  </a:txBody>
                  <a:tcPr marL="111760" marR="111760" marT="41910" marB="41910" anchor="ctr"/>
                </a:tc>
                <a:tc>
                  <a:txBody>
                    <a:bodyPr/>
                    <a:lstStyle/>
                    <a:p>
                      <a:pPr algn="ctr"/>
                      <a:r>
                        <a:rPr lang="en-US" sz="2200" dirty="0"/>
                        <a:t>976</a:t>
                      </a:r>
                    </a:p>
                  </a:txBody>
                  <a:tcPr marL="111760" marR="111760" marT="41910" marB="41910" anchor="ctr"/>
                </a:tc>
                <a:extLst>
                  <a:ext uri="{0D108BD9-81ED-4DB2-BD59-A6C34878D82A}">
                    <a16:rowId xmlns:a16="http://schemas.microsoft.com/office/drawing/2014/main" val="10004"/>
                  </a:ext>
                </a:extLst>
              </a:tr>
              <a:tr h="578076">
                <a:tc>
                  <a:txBody>
                    <a:bodyPr/>
                    <a:lstStyle/>
                    <a:p>
                      <a:r>
                        <a:rPr lang="en-US" sz="2200" dirty="0"/>
                        <a:t>Item</a:t>
                      </a:r>
                    </a:p>
                  </a:txBody>
                  <a:tcPr marL="111760" marR="111760" marT="41910" marB="41910" anchor="ctr"/>
                </a:tc>
                <a:tc>
                  <a:txBody>
                    <a:bodyPr/>
                    <a:lstStyle/>
                    <a:p>
                      <a:pPr algn="ctr"/>
                      <a:r>
                        <a:rPr lang="en-US" sz="2200" dirty="0"/>
                        <a:t>324</a:t>
                      </a:r>
                    </a:p>
                  </a:txBody>
                  <a:tcPr marL="111760" marR="111760" marT="41910" marB="41910" anchor="ctr"/>
                </a:tc>
                <a:tc>
                  <a:txBody>
                    <a:bodyPr/>
                    <a:lstStyle/>
                    <a:p>
                      <a:pPr algn="ctr"/>
                      <a:r>
                        <a:rPr lang="en-US" sz="2200" dirty="0"/>
                        <a:t>325</a:t>
                      </a:r>
                    </a:p>
                  </a:txBody>
                  <a:tcPr marL="111760" marR="111760" marT="41910" marB="41910" anchor="ctr"/>
                </a:tc>
                <a:tc>
                  <a:txBody>
                    <a:bodyPr/>
                    <a:lstStyle/>
                    <a:p>
                      <a:pPr algn="ctr"/>
                      <a:r>
                        <a:rPr lang="en-US" sz="2200" dirty="0"/>
                        <a:t>301</a:t>
                      </a:r>
                    </a:p>
                  </a:txBody>
                  <a:tcPr marL="111760" marR="111760" marT="41910" marB="41910" anchor="ctr"/>
                </a:tc>
                <a:extLst>
                  <a:ext uri="{0D108BD9-81ED-4DB2-BD59-A6C34878D82A}">
                    <a16:rowId xmlns:a16="http://schemas.microsoft.com/office/drawing/2014/main" val="10005"/>
                  </a:ext>
                </a:extLst>
              </a:tr>
              <a:tr h="578076">
                <a:tc>
                  <a:txBody>
                    <a:bodyPr/>
                    <a:lstStyle/>
                    <a:p>
                      <a:r>
                        <a:rPr lang="en-US" sz="2200" dirty="0"/>
                        <a:t>Item</a:t>
                      </a:r>
                    </a:p>
                  </a:txBody>
                  <a:tcPr marL="111760" marR="111760" marT="41910" marB="41910" anchor="ctr"/>
                </a:tc>
                <a:tc>
                  <a:txBody>
                    <a:bodyPr/>
                    <a:lstStyle/>
                    <a:p>
                      <a:pPr algn="ctr"/>
                      <a:r>
                        <a:rPr lang="en-US" sz="2200" dirty="0"/>
                        <a:t>199</a:t>
                      </a:r>
                    </a:p>
                  </a:txBody>
                  <a:tcPr marL="111760" marR="111760" marT="41910" marB="41910" anchor="ctr"/>
                </a:tc>
                <a:tc>
                  <a:txBody>
                    <a:bodyPr/>
                    <a:lstStyle/>
                    <a:p>
                      <a:pPr algn="ctr"/>
                      <a:r>
                        <a:rPr lang="en-US" sz="2200" dirty="0"/>
                        <a:t>137</a:t>
                      </a:r>
                    </a:p>
                  </a:txBody>
                  <a:tcPr marL="111760" marR="111760" marT="41910" marB="41910" anchor="ctr"/>
                </a:tc>
                <a:tc>
                  <a:txBody>
                    <a:bodyPr/>
                    <a:lstStyle/>
                    <a:p>
                      <a:pPr algn="ctr"/>
                      <a:r>
                        <a:rPr lang="en-US" sz="2200" dirty="0"/>
                        <a:t>186</a:t>
                      </a:r>
                    </a:p>
                  </a:txBody>
                  <a:tcPr marL="111760" marR="111760" marT="41910" marB="41910" anchor="ctr"/>
                </a:tc>
                <a:extLst>
                  <a:ext uri="{0D108BD9-81ED-4DB2-BD59-A6C34878D82A}">
                    <a16:rowId xmlns:a16="http://schemas.microsoft.com/office/drawing/2014/main" val="10006"/>
                  </a:ext>
                </a:extLst>
              </a:tr>
            </a:tbl>
          </a:graphicData>
        </a:graphic>
      </p:graphicFrame>
      <p:graphicFrame>
        <p:nvGraphicFramePr>
          <p:cNvPr id="69" name="Chart 68"/>
          <p:cNvGraphicFramePr/>
          <p:nvPr>
            <p:extLst>
              <p:ext uri="{D42A27DB-BD31-4B8C-83A1-F6EECF244321}">
                <p14:modId xmlns:p14="http://schemas.microsoft.com/office/powerpoint/2010/main" val="3253512653"/>
              </p:ext>
            </p:extLst>
          </p:nvPr>
        </p:nvGraphicFramePr>
        <p:xfrm>
          <a:off x="15080456" y="16296959"/>
          <a:ext cx="8228012" cy="4581841"/>
        </p:xfrm>
        <a:graphic>
          <a:graphicData uri="http://schemas.openxmlformats.org/drawingml/2006/chart">
            <c:chart xmlns:c="http://schemas.openxmlformats.org/drawingml/2006/chart" xmlns:r="http://schemas.openxmlformats.org/officeDocument/2006/relationships" r:id="rId4"/>
          </a:graphicData>
        </a:graphic>
      </p:graphicFrame>
      <p:pic>
        <p:nvPicPr>
          <p:cNvPr id="70" name="Picture 6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943010" y="8610600"/>
            <a:ext cx="4308390" cy="4751733"/>
          </a:xfrm>
          <a:prstGeom prst="rect">
            <a:avLst/>
          </a:prstGeom>
          <a:ln>
            <a:solidFill>
              <a:schemeClr val="tx2">
                <a:lumMod val="50000"/>
              </a:schemeClr>
            </a:solidFill>
          </a:ln>
        </p:spPr>
      </p:pic>
      <p:sp>
        <p:nvSpPr>
          <p:cNvPr id="30" name="Rectangle 265"/>
          <p:cNvSpPr>
            <a:spLocks noChangeAspect="1" noChangeArrowheads="1"/>
          </p:cNvSpPr>
          <p:nvPr/>
        </p:nvSpPr>
        <p:spPr bwMode="auto">
          <a:xfrm>
            <a:off x="1371600" y="731520"/>
            <a:ext cx="2743200" cy="205902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200" b="1" dirty="0">
                <a:latin typeface="Calibri" pitchFamily="34" charset="0"/>
              </a:rPr>
              <a:t>REPLACE THIS BOX WITH YOUR ORGANIZATION’S</a:t>
            </a:r>
          </a:p>
          <a:p>
            <a:pPr algn="ctr" defTabSz="4022725"/>
            <a:r>
              <a:rPr lang="en-US" sz="1200" b="1" dirty="0">
                <a:latin typeface="Calibri" pitchFamily="34" charset="0"/>
              </a:rPr>
              <a:t>HIGH RESOLUTION LOGO</a:t>
            </a:r>
          </a:p>
        </p:txBody>
      </p:sp>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1499</TotalTime>
  <Words>988</Words>
  <Application>Microsoft Office PowerPoint</Application>
  <PresentationFormat>Custom</PresentationFormat>
  <Paragraphs>82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24x36</dc:title>
  <dc:creator>Genigraphics 800.790.4001</dc:creator>
  <dc:description>To order poster prints visit us at www.genigraphics.com</dc:description>
  <cp:lastModifiedBy>jae Lee</cp:lastModifiedBy>
  <cp:revision>57</cp:revision>
  <dcterms:created xsi:type="dcterms:W3CDTF">2008-05-03T03:01:56Z</dcterms:created>
  <dcterms:modified xsi:type="dcterms:W3CDTF">2021-01-02T23:49:08Z</dcterms:modified>
</cp:coreProperties>
</file>