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7.xml" ContentType="application/vnd.openxmlformats-officedocument.presentationml.comments+xml"/>
  <Override PartName="/ppt/comments/comment8.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9.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omments/comment10.xml" ContentType="application/vnd.openxmlformats-officedocument.presentationml.comments+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9"/>
  </p:notesMasterIdLst>
  <p:sldIdLst>
    <p:sldId id="256" r:id="rId2"/>
    <p:sldId id="356" r:id="rId3"/>
    <p:sldId id="324" r:id="rId4"/>
    <p:sldId id="258" r:id="rId5"/>
    <p:sldId id="294" r:id="rId6"/>
    <p:sldId id="354" r:id="rId7"/>
    <p:sldId id="335" r:id="rId8"/>
    <p:sldId id="362" r:id="rId9"/>
    <p:sldId id="358" r:id="rId10"/>
    <p:sldId id="361" r:id="rId11"/>
    <p:sldId id="338" r:id="rId12"/>
    <p:sldId id="360" r:id="rId13"/>
    <p:sldId id="342" r:id="rId14"/>
    <p:sldId id="343" r:id="rId15"/>
    <p:sldId id="339" r:id="rId16"/>
    <p:sldId id="341" r:id="rId17"/>
    <p:sldId id="357" r:id="rId18"/>
    <p:sldId id="344" r:id="rId19"/>
    <p:sldId id="330" r:id="rId20"/>
    <p:sldId id="359" r:id="rId21"/>
    <p:sldId id="288" r:id="rId22"/>
    <p:sldId id="346" r:id="rId23"/>
    <p:sldId id="351" r:id="rId24"/>
    <p:sldId id="301" r:id="rId25"/>
    <p:sldId id="311" r:id="rId26"/>
    <p:sldId id="348" r:id="rId27"/>
    <p:sldId id="34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away, Andrea" initials="GA" lastIdx="45" clrIdx="0">
    <p:extLst>
      <p:ext uri="{19B8F6BF-5375-455C-9EA6-DF929625EA0E}">
        <p15:presenceInfo xmlns:p15="http://schemas.microsoft.com/office/powerpoint/2012/main" userId="S::agarraway@liberty.edu::e1b25c81-07ab-4f1c-8d83-6a5e17de6e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17"/>
    <p:restoredTop sz="95921"/>
  </p:normalViewPr>
  <p:slideViewPr>
    <p:cSldViewPr snapToGrid="0" snapToObjects="1">
      <p:cViewPr>
        <p:scale>
          <a:sx n="155" d="100"/>
          <a:sy n="155" d="100"/>
        </p:scale>
        <p:origin x="-352" y="-1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2T03:57:22.174" idx="33">
    <p:pos x="1301" y="1985"/>
    <p:text>Chronic depression has an estimated lifetime prevalence from 3% to 6% and subsumes several clinical subtypes including chronic major depression, recurrent major depression with incomplete inter-episode recovery, and chronic minor depression (dysthymia). 
</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8-02T04:17:28.715" idx="35">
    <p:pos x="127" y="3006"/>
    <p:text>While this is a standard CBASP technique, strategies of this training are always tailored to a patient’s particular needs to help them manage the interpersonal challenges encountered daily</p:text>
    <p:extLst>
      <p:ext uri="{C676402C-5697-4E1C-873F-D02D1690AC5C}">
        <p15:threadingInfo xmlns:p15="http://schemas.microsoft.com/office/powerpoint/2012/main" timeZoneBias="240"/>
      </p:ext>
    </p:extLst>
  </p:cm>
  <p:cm authorId="1" dt="2020-08-02T18:43:07.465" idx="40">
    <p:pos x="130" y="2595"/>
    <p:text>The Conditioned Personal Responsivity (CPR), 4-step technique, maybe used here to present the problem in a contingent/consequating manner.
</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7-18T11:57:50.992" idx="14">
    <p:pos x="10" y="10"/>
    <p:text>CBASP pays scarce attention to offenses which are fleeting and historically rooted, to address the entrenched interpersonal problems and maladaptive cognitive–behavioral patterns distinctive of this population </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8-02T19:53:42.268" idx="43">
    <p:pos x="3358" y="3099"/>
    <p:text>CBASP is an efficacious treatment approach. Its efficacy has been compared with other treatments, in terms of outcome metrics like remission rate, response rate, relapse rate, and effect sizes.</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8-03T16:18:32.230" idx="45">
    <p:pos x="6964" y="174"/>
    <p:text>Overall, the CBASP treatment model applies to a wide array of clinical problems and is an important achievement in psychotherapy.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2T02:29:35.521" idx="15">
    <p:pos x="190" y="1636"/>
    <p:text>Dysthymic disorder is defined as a mild condition that persists for at least 2 years (APA, 2013). </p:text>
    <p:extLst>
      <p:ext uri="{C676402C-5697-4E1C-873F-D02D1690AC5C}">
        <p15:threadingInfo xmlns:p15="http://schemas.microsoft.com/office/powerpoint/2012/main" timeZoneBias="240"/>
      </p:ext>
    </p:extLst>
  </p:cm>
  <p:cm authorId="1" dt="2020-08-02T02:31:09.138" idx="18">
    <p:pos x="226" y="2969"/>
    <p:text>The superimposition of a major depressive episode on antecedent dysthymia is termed as double depression</p:text>
    <p:extLst>
      <p:ext uri="{C676402C-5697-4E1C-873F-D02D1690AC5C}">
        <p15:threadingInfo xmlns:p15="http://schemas.microsoft.com/office/powerpoint/2012/main" timeZoneBias="240"/>
      </p:ext>
    </p:extLst>
  </p:cm>
  <p:cm authorId="1" dt="2020-08-02T02:31:33.007" idx="19">
    <p:pos x="193" y="2183"/>
    <p:text>Patients who no longer meet full criteria for a major depressive episode but continue to experience significant symptoms for a total duration greater than 2 years are referred to as recurrent major depression with incomplete remission during episodes</p:text>
    <p:extLst>
      <p:ext uri="{C676402C-5697-4E1C-873F-D02D1690AC5C}">
        <p15:threadingInfo xmlns:p15="http://schemas.microsoft.com/office/powerpoint/2012/main" timeZoneBias="240"/>
      </p:ext>
    </p:extLst>
  </p:cm>
  <p:cm authorId="1" dt="2020-08-02T03:57:49.415" idx="34">
    <p:pos x="10" y="10"/>
    <p:text>Chronic depression has an estimated lifetime prevalence from 3% to 6% and subsumes several clinical subtypes including chronic major depression, recurrent major depression with incomplete inter-episode recovery, and chronic minor depression (dysthymia).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03T11:31:07.357" idx="44">
    <p:pos x="6182" y="429"/>
    <p:text>Most studies have found clear gender differences in the prevalence of depressive disorders. Studies report that women have a prevalence rate for depression up to twice that of men. For example, Kessler et al. (1994) reported that women in the United States are about two-thirds more likely than men to be depressed, and a national psychiatric morbidity survey in Britain showed a similar greater risk of depression for women. Gender differences in depression appear to be at their greatest during reproductive years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8-02T02:47:40.231" idx="20">
    <p:pos x="2271" y="504"/>
    <p:text>When they describe their fears concerning family members, lovers, colleagues, friends, as well as therapists, we find similar core themes: “Others will hurt me if given the opportunity”.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8-02T02:54:03.805" idx="21">
    <p:pos x="2358" y="612"/>
    <p:text>Undermine the patient’s normal structural view of the world and as their cognitive-emotional deterioration process continues, the patient is unable to consider a future without depression.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8-02T03:27:55.654" idx="25">
    <p:pos x="229" y="2010"/>
    <p:text>The SOH is designed primarily for the benefit of the therapist, not the patient. Its primary goal is to help the clinician define his or her dyadic role.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8-02T03:48:02.836" idx="32">
    <p:pos x="-9" y="179"/>
    <p:text>The IMI is completed at the end of session 2</p:text>
    <p:extLst>
      <p:ext uri="{C676402C-5697-4E1C-873F-D02D1690AC5C}">
        <p15:threadingInfo xmlns:p15="http://schemas.microsoft.com/office/powerpoint/2012/main" timeZoneBias="240"/>
      </p:ext>
    </p:extLst>
  </p:cm>
  <p:cm authorId="1" dt="2020-08-02T18:27:18.760" idx="38">
    <p:pos x="-9" y="275"/>
    <p:text>The role DPI takes in the dyad is determined by (1) the Transference Hypothesis arising from the Significant Other History patients reported on during session two</p:text>
    <p:extLst>
      <p:ext uri="{C676402C-5697-4E1C-873F-D02D1690AC5C}">
        <p15:threadingInfo xmlns:p15="http://schemas.microsoft.com/office/powerpoint/2012/main" timeZoneBias="240">
          <p15:parentCm authorId="1" idx="32"/>
        </p15:threadingInfo>
      </p:ext>
    </p:extLst>
  </p:cm>
  <p:cm authorId="1" dt="2020-08-02T18:27:09.653" idx="36">
    <p:pos x="10" y="10"/>
    <p:text/>
    <p:extLst>
      <p:ext uri="{C676402C-5697-4E1C-873F-D02D1690AC5C}">
        <p15:threadingInfo xmlns:p15="http://schemas.microsoft.com/office/powerpoint/2012/main" timeZoneBias="240"/>
      </p:ext>
    </p:extLst>
  </p:cm>
  <p:cm authorId="1" dt="2020-08-02T18:27:18.741" idx="37">
    <p:pos x="106" y="106"/>
    <p:text>2) the patient’s interpersonal impacts on the clinician (e.g., Submissive, Hostile-Submissive and Hostile impacts, etc.) that are identified. This is assessed using the therapist-rated peak scores on Kiesler &amp; Schmidt’s Impact Message Inventory (IMI)</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8-02T18:29:52.472" idx="39">
    <p:pos x="1031" y="2486"/>
    <p:text>GOAL ONE OF CBASP;  administered in approximately 30% of the therapy sessions – more frequently in the beginning and less frequently later in treatment.
</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8-02T03:39:05.715" idx="26">
    <p:pos x="10" y="10"/>
    <p:text>Its Piagetian ‘mismatching’ nature also teaches preoperational patients to think in a formal operational manner; that is, to be able to take a perceptual step back from an interpersonal situation and to view how they behaved with another person and to finally enable them to consider an alternative means to achieve a Desired Outcome – this is abstract thinking. </p:text>
    <p:extLst>
      <p:ext uri="{C676402C-5697-4E1C-873F-D02D1690AC5C}">
        <p15:threadingInfo xmlns:p15="http://schemas.microsoft.com/office/powerpoint/2012/main" timeZoneBias="240"/>
      </p:ext>
    </p:extLst>
  </p:cm>
</p:cmLst>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6B341-B1B8-2E41-A402-944476FBE93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56BBAD9-FB9A-7B42-939C-DE141736631A}">
      <dgm:prSet/>
      <dgm:spPr/>
      <dgm:t>
        <a:bodyPr/>
        <a:lstStyle/>
        <a:p>
          <a:endParaRPr lang="en-US"/>
        </a:p>
      </dgm:t>
    </dgm:pt>
    <dgm:pt modelId="{E7F2B49B-9B1D-6443-A435-F492748B8DAD}" type="parTrans" cxnId="{2EE9D37B-E8CF-DA43-996E-52E9F1019DA9}">
      <dgm:prSet/>
      <dgm:spPr/>
      <dgm:t>
        <a:bodyPr/>
        <a:lstStyle/>
        <a:p>
          <a:endParaRPr lang="en-US"/>
        </a:p>
      </dgm:t>
    </dgm:pt>
    <dgm:pt modelId="{269C7086-834C-CD4E-937A-319C4E306D83}" type="sibTrans" cxnId="{2EE9D37B-E8CF-DA43-996E-52E9F1019DA9}">
      <dgm:prSet/>
      <dgm:spPr/>
      <dgm:t>
        <a:bodyPr/>
        <a:lstStyle/>
        <a:p>
          <a:endParaRPr lang="en-US"/>
        </a:p>
      </dgm:t>
    </dgm:pt>
    <dgm:pt modelId="{A46AB641-E414-674E-B596-4104A0439FDD}">
      <dgm:prSet custT="1"/>
      <dgm:spPr/>
      <dgm:t>
        <a:bodyPr/>
        <a:lstStyle/>
        <a:p>
          <a:r>
            <a:rPr lang="en-US" sz="2400" baseline="0" dirty="0"/>
            <a:t>Chronic depressive symptomology beginning ≥ 20 years of age is diagnosis as early onset. </a:t>
          </a:r>
          <a:endParaRPr lang="en-US" sz="2400" dirty="0"/>
        </a:p>
      </dgm:t>
    </dgm:pt>
    <dgm:pt modelId="{630DF66F-18B6-2641-A992-CC2C6395E9D7}" type="parTrans" cxnId="{F91E4A4D-1B3A-824E-8EE1-D703A6B78B45}">
      <dgm:prSet/>
      <dgm:spPr/>
      <dgm:t>
        <a:bodyPr/>
        <a:lstStyle/>
        <a:p>
          <a:endParaRPr lang="en-US"/>
        </a:p>
      </dgm:t>
    </dgm:pt>
    <dgm:pt modelId="{EEC64481-9539-5949-A775-BB4DF548EFDD}" type="sibTrans" cxnId="{F91E4A4D-1B3A-824E-8EE1-D703A6B78B45}">
      <dgm:prSet/>
      <dgm:spPr/>
      <dgm:t>
        <a:bodyPr/>
        <a:lstStyle/>
        <a:p>
          <a:endParaRPr lang="en-US"/>
        </a:p>
      </dgm:t>
    </dgm:pt>
    <dgm:pt modelId="{95B8111E-19F4-5841-ADEA-657E1FBC8506}">
      <dgm:prSet custT="1"/>
      <dgm:spPr/>
      <dgm:t>
        <a:bodyPr/>
        <a:lstStyle/>
        <a:p>
          <a:r>
            <a:rPr lang="en-US" sz="2400" baseline="0" dirty="0"/>
            <a:t>Early onset develops from patient’s history of maltreatment.</a:t>
          </a:r>
          <a:endParaRPr lang="en-US" sz="2400" dirty="0"/>
        </a:p>
      </dgm:t>
    </dgm:pt>
    <dgm:pt modelId="{330E5312-1720-9540-8223-A9BFF178D228}" type="parTrans" cxnId="{141AE4E1-84C6-B741-80DD-139B59E687FF}">
      <dgm:prSet/>
      <dgm:spPr/>
      <dgm:t>
        <a:bodyPr/>
        <a:lstStyle/>
        <a:p>
          <a:endParaRPr lang="en-US"/>
        </a:p>
      </dgm:t>
    </dgm:pt>
    <dgm:pt modelId="{9D67FBA2-460D-EA44-B442-917F3AEAE8BA}" type="sibTrans" cxnId="{141AE4E1-84C6-B741-80DD-139B59E687FF}">
      <dgm:prSet/>
      <dgm:spPr/>
      <dgm:t>
        <a:bodyPr/>
        <a:lstStyle/>
        <a:p>
          <a:endParaRPr lang="en-US"/>
        </a:p>
      </dgm:t>
    </dgm:pt>
    <dgm:pt modelId="{C7EBFB88-B546-8546-9651-959A18C6CF8F}">
      <dgm:prSet custT="1"/>
      <dgm:spPr/>
      <dgm:t>
        <a:bodyPr/>
        <a:lstStyle/>
        <a:p>
          <a:r>
            <a:rPr lang="en-US" sz="2400" baseline="0" dirty="0"/>
            <a:t>The recalled memories of many early-onset patients include injurious themes and motifs that arise from their early developmental history. </a:t>
          </a:r>
          <a:endParaRPr lang="en-US" sz="2400" dirty="0"/>
        </a:p>
      </dgm:t>
    </dgm:pt>
    <dgm:pt modelId="{E849D2E2-18C0-7846-BB97-28F1D127AD52}" type="parTrans" cxnId="{27E5AA4E-FAF6-9343-A3D6-EF08A6A23192}">
      <dgm:prSet/>
      <dgm:spPr/>
      <dgm:t>
        <a:bodyPr/>
        <a:lstStyle/>
        <a:p>
          <a:endParaRPr lang="en-US"/>
        </a:p>
      </dgm:t>
    </dgm:pt>
    <dgm:pt modelId="{ECC3F0D8-046E-4741-9904-51BB8D0B605F}" type="sibTrans" cxnId="{27E5AA4E-FAF6-9343-A3D6-EF08A6A23192}">
      <dgm:prSet/>
      <dgm:spPr/>
      <dgm:t>
        <a:bodyPr/>
        <a:lstStyle/>
        <a:p>
          <a:endParaRPr lang="en-US"/>
        </a:p>
      </dgm:t>
    </dgm:pt>
    <dgm:pt modelId="{C4BBEDAC-08DA-764B-9F77-F145FE290918}" type="pres">
      <dgm:prSet presAssocID="{9566B341-B1B8-2E41-A402-944476FBE93F}" presName="Name0" presStyleCnt="0">
        <dgm:presLayoutVars>
          <dgm:chMax val="7"/>
          <dgm:dir/>
          <dgm:animLvl val="lvl"/>
          <dgm:resizeHandles val="exact"/>
        </dgm:presLayoutVars>
      </dgm:prSet>
      <dgm:spPr/>
    </dgm:pt>
    <dgm:pt modelId="{11F6E1A0-A39E-8546-BF9C-7ADEC7E378DF}" type="pres">
      <dgm:prSet presAssocID="{556BBAD9-FB9A-7B42-939C-DE141736631A}" presName="circle1" presStyleLbl="node1" presStyleIdx="0" presStyleCnt="4"/>
      <dgm:spPr/>
    </dgm:pt>
    <dgm:pt modelId="{4104A551-8001-1A4F-BD0A-C6418D70BAB8}" type="pres">
      <dgm:prSet presAssocID="{556BBAD9-FB9A-7B42-939C-DE141736631A}" presName="space" presStyleCnt="0"/>
      <dgm:spPr/>
    </dgm:pt>
    <dgm:pt modelId="{11E1F2A3-B9D7-1245-B7C1-F1FC16B9C98F}" type="pres">
      <dgm:prSet presAssocID="{556BBAD9-FB9A-7B42-939C-DE141736631A}" presName="rect1" presStyleLbl="alignAcc1" presStyleIdx="0" presStyleCnt="4"/>
      <dgm:spPr/>
    </dgm:pt>
    <dgm:pt modelId="{9ABE9556-0450-544D-BAE1-FA3A4187E70F}" type="pres">
      <dgm:prSet presAssocID="{A46AB641-E414-674E-B596-4104A0439FDD}" presName="vertSpace2" presStyleLbl="node1" presStyleIdx="0" presStyleCnt="4"/>
      <dgm:spPr/>
    </dgm:pt>
    <dgm:pt modelId="{32B19007-DB24-724A-9EB8-652A26E2B4EA}" type="pres">
      <dgm:prSet presAssocID="{A46AB641-E414-674E-B596-4104A0439FDD}" presName="circle2" presStyleLbl="node1" presStyleIdx="1" presStyleCnt="4"/>
      <dgm:spPr/>
    </dgm:pt>
    <dgm:pt modelId="{E526303C-9E87-784A-95D9-0D85451EC479}" type="pres">
      <dgm:prSet presAssocID="{A46AB641-E414-674E-B596-4104A0439FDD}" presName="rect2" presStyleLbl="alignAcc1" presStyleIdx="1" presStyleCnt="4"/>
      <dgm:spPr/>
    </dgm:pt>
    <dgm:pt modelId="{76C5447C-A714-D74E-8018-E6B0F5B35E47}" type="pres">
      <dgm:prSet presAssocID="{95B8111E-19F4-5841-ADEA-657E1FBC8506}" presName="vertSpace3" presStyleLbl="node1" presStyleIdx="1" presStyleCnt="4"/>
      <dgm:spPr/>
    </dgm:pt>
    <dgm:pt modelId="{044E3D4A-48E0-A947-BDE3-5B0A48660584}" type="pres">
      <dgm:prSet presAssocID="{95B8111E-19F4-5841-ADEA-657E1FBC8506}" presName="circle3" presStyleLbl="node1" presStyleIdx="2" presStyleCnt="4"/>
      <dgm:spPr/>
    </dgm:pt>
    <dgm:pt modelId="{3450CD54-A6C6-484F-ADB0-6C8D6103A106}" type="pres">
      <dgm:prSet presAssocID="{95B8111E-19F4-5841-ADEA-657E1FBC8506}" presName="rect3" presStyleLbl="alignAcc1" presStyleIdx="2" presStyleCnt="4"/>
      <dgm:spPr/>
    </dgm:pt>
    <dgm:pt modelId="{53CB92C6-351B-D743-8F93-824053293EC4}" type="pres">
      <dgm:prSet presAssocID="{C7EBFB88-B546-8546-9651-959A18C6CF8F}" presName="vertSpace4" presStyleLbl="node1" presStyleIdx="2" presStyleCnt="4"/>
      <dgm:spPr/>
    </dgm:pt>
    <dgm:pt modelId="{854B1FD3-8297-FE47-8598-1CE38D4FDDD4}" type="pres">
      <dgm:prSet presAssocID="{C7EBFB88-B546-8546-9651-959A18C6CF8F}" presName="circle4" presStyleLbl="node1" presStyleIdx="3" presStyleCnt="4"/>
      <dgm:spPr/>
    </dgm:pt>
    <dgm:pt modelId="{49C33E00-29F0-7247-9E08-17E1CAABFBF3}" type="pres">
      <dgm:prSet presAssocID="{C7EBFB88-B546-8546-9651-959A18C6CF8F}" presName="rect4" presStyleLbl="alignAcc1" presStyleIdx="3" presStyleCnt="4"/>
      <dgm:spPr/>
    </dgm:pt>
    <dgm:pt modelId="{4C5E204D-DFC8-FB44-9001-8B548E5B4FF3}" type="pres">
      <dgm:prSet presAssocID="{556BBAD9-FB9A-7B42-939C-DE141736631A}" presName="rect1ParTxNoCh" presStyleLbl="alignAcc1" presStyleIdx="3" presStyleCnt="4">
        <dgm:presLayoutVars>
          <dgm:chMax val="1"/>
          <dgm:bulletEnabled val="1"/>
        </dgm:presLayoutVars>
      </dgm:prSet>
      <dgm:spPr/>
    </dgm:pt>
    <dgm:pt modelId="{20074477-80A8-1549-87B5-13BB5999C089}" type="pres">
      <dgm:prSet presAssocID="{A46AB641-E414-674E-B596-4104A0439FDD}" presName="rect2ParTxNoCh" presStyleLbl="alignAcc1" presStyleIdx="3" presStyleCnt="4">
        <dgm:presLayoutVars>
          <dgm:chMax val="1"/>
          <dgm:bulletEnabled val="1"/>
        </dgm:presLayoutVars>
      </dgm:prSet>
      <dgm:spPr/>
    </dgm:pt>
    <dgm:pt modelId="{46448416-61DC-7245-8BDC-94C6DE6BA280}" type="pres">
      <dgm:prSet presAssocID="{95B8111E-19F4-5841-ADEA-657E1FBC8506}" presName="rect3ParTxNoCh" presStyleLbl="alignAcc1" presStyleIdx="3" presStyleCnt="4">
        <dgm:presLayoutVars>
          <dgm:chMax val="1"/>
          <dgm:bulletEnabled val="1"/>
        </dgm:presLayoutVars>
      </dgm:prSet>
      <dgm:spPr/>
    </dgm:pt>
    <dgm:pt modelId="{78F704EC-C0A8-154D-B7AC-B2F385961C56}" type="pres">
      <dgm:prSet presAssocID="{C7EBFB88-B546-8546-9651-959A18C6CF8F}" presName="rect4ParTxNoCh" presStyleLbl="alignAcc1" presStyleIdx="3" presStyleCnt="4">
        <dgm:presLayoutVars>
          <dgm:chMax val="1"/>
          <dgm:bulletEnabled val="1"/>
        </dgm:presLayoutVars>
      </dgm:prSet>
      <dgm:spPr/>
    </dgm:pt>
  </dgm:ptLst>
  <dgm:cxnLst>
    <dgm:cxn modelId="{BD83B205-B3CB-AB48-94FD-09C33C5DD548}" type="presOf" srcId="{C7EBFB88-B546-8546-9651-959A18C6CF8F}" destId="{78F704EC-C0A8-154D-B7AC-B2F385961C56}" srcOrd="1" destOrd="0" presId="urn:microsoft.com/office/officeart/2005/8/layout/target3"/>
    <dgm:cxn modelId="{A3D25908-4558-CF43-8DFB-897CA59375EC}" type="presOf" srcId="{A46AB641-E414-674E-B596-4104A0439FDD}" destId="{20074477-80A8-1549-87B5-13BB5999C089}" srcOrd="1" destOrd="0" presId="urn:microsoft.com/office/officeart/2005/8/layout/target3"/>
    <dgm:cxn modelId="{A1399324-CD6C-2C4B-8FCE-4D42A8D948AB}" type="presOf" srcId="{556BBAD9-FB9A-7B42-939C-DE141736631A}" destId="{4C5E204D-DFC8-FB44-9001-8B548E5B4FF3}" srcOrd="1" destOrd="0" presId="urn:microsoft.com/office/officeart/2005/8/layout/target3"/>
    <dgm:cxn modelId="{A67CD824-9752-4840-BC0F-2884E096D24E}" type="presOf" srcId="{9566B341-B1B8-2E41-A402-944476FBE93F}" destId="{C4BBEDAC-08DA-764B-9F77-F145FE290918}" srcOrd="0" destOrd="0" presId="urn:microsoft.com/office/officeart/2005/8/layout/target3"/>
    <dgm:cxn modelId="{3E6BC95D-0A72-B243-B8E3-1F3139620918}" type="presOf" srcId="{556BBAD9-FB9A-7B42-939C-DE141736631A}" destId="{11E1F2A3-B9D7-1245-B7C1-F1FC16B9C98F}" srcOrd="0" destOrd="0" presId="urn:microsoft.com/office/officeart/2005/8/layout/target3"/>
    <dgm:cxn modelId="{F91E4A4D-1B3A-824E-8EE1-D703A6B78B45}" srcId="{9566B341-B1B8-2E41-A402-944476FBE93F}" destId="{A46AB641-E414-674E-B596-4104A0439FDD}" srcOrd="1" destOrd="0" parTransId="{630DF66F-18B6-2641-A992-CC2C6395E9D7}" sibTransId="{EEC64481-9539-5949-A775-BB4DF548EFDD}"/>
    <dgm:cxn modelId="{27E5AA4E-FAF6-9343-A3D6-EF08A6A23192}" srcId="{9566B341-B1B8-2E41-A402-944476FBE93F}" destId="{C7EBFB88-B546-8546-9651-959A18C6CF8F}" srcOrd="3" destOrd="0" parTransId="{E849D2E2-18C0-7846-BB97-28F1D127AD52}" sibTransId="{ECC3F0D8-046E-4741-9904-51BB8D0B605F}"/>
    <dgm:cxn modelId="{2EE9D37B-E8CF-DA43-996E-52E9F1019DA9}" srcId="{9566B341-B1B8-2E41-A402-944476FBE93F}" destId="{556BBAD9-FB9A-7B42-939C-DE141736631A}" srcOrd="0" destOrd="0" parTransId="{E7F2B49B-9B1D-6443-A435-F492748B8DAD}" sibTransId="{269C7086-834C-CD4E-937A-319C4E306D83}"/>
    <dgm:cxn modelId="{0D7CAF89-384C-944F-A96E-F7B0F681D645}" type="presOf" srcId="{C7EBFB88-B546-8546-9651-959A18C6CF8F}" destId="{49C33E00-29F0-7247-9E08-17E1CAABFBF3}" srcOrd="0" destOrd="0" presId="urn:microsoft.com/office/officeart/2005/8/layout/target3"/>
    <dgm:cxn modelId="{77D8278A-1E96-6444-968D-39DF14771455}" type="presOf" srcId="{A46AB641-E414-674E-B596-4104A0439FDD}" destId="{E526303C-9E87-784A-95D9-0D85451EC479}" srcOrd="0" destOrd="0" presId="urn:microsoft.com/office/officeart/2005/8/layout/target3"/>
    <dgm:cxn modelId="{73B370B0-ADA9-6948-8359-29D29D38D940}" type="presOf" srcId="{95B8111E-19F4-5841-ADEA-657E1FBC8506}" destId="{3450CD54-A6C6-484F-ADB0-6C8D6103A106}" srcOrd="0" destOrd="0" presId="urn:microsoft.com/office/officeart/2005/8/layout/target3"/>
    <dgm:cxn modelId="{B73228CF-B099-2F4A-B4BA-70F1A6CF3F32}" type="presOf" srcId="{95B8111E-19F4-5841-ADEA-657E1FBC8506}" destId="{46448416-61DC-7245-8BDC-94C6DE6BA280}" srcOrd="1" destOrd="0" presId="urn:microsoft.com/office/officeart/2005/8/layout/target3"/>
    <dgm:cxn modelId="{141AE4E1-84C6-B741-80DD-139B59E687FF}" srcId="{9566B341-B1B8-2E41-A402-944476FBE93F}" destId="{95B8111E-19F4-5841-ADEA-657E1FBC8506}" srcOrd="2" destOrd="0" parTransId="{330E5312-1720-9540-8223-A9BFF178D228}" sibTransId="{9D67FBA2-460D-EA44-B442-917F3AEAE8BA}"/>
    <dgm:cxn modelId="{BDB95721-D9C2-4348-9461-2F1FF2E3C29A}" type="presParOf" srcId="{C4BBEDAC-08DA-764B-9F77-F145FE290918}" destId="{11F6E1A0-A39E-8546-BF9C-7ADEC7E378DF}" srcOrd="0" destOrd="0" presId="urn:microsoft.com/office/officeart/2005/8/layout/target3"/>
    <dgm:cxn modelId="{4C52DAE9-C2D8-E54C-8161-18DA5D7B2441}" type="presParOf" srcId="{C4BBEDAC-08DA-764B-9F77-F145FE290918}" destId="{4104A551-8001-1A4F-BD0A-C6418D70BAB8}" srcOrd="1" destOrd="0" presId="urn:microsoft.com/office/officeart/2005/8/layout/target3"/>
    <dgm:cxn modelId="{AC0AD98E-0BD2-7348-A953-456F24F6691A}" type="presParOf" srcId="{C4BBEDAC-08DA-764B-9F77-F145FE290918}" destId="{11E1F2A3-B9D7-1245-B7C1-F1FC16B9C98F}" srcOrd="2" destOrd="0" presId="urn:microsoft.com/office/officeart/2005/8/layout/target3"/>
    <dgm:cxn modelId="{F4E912A7-6D7B-704C-B87F-D81FF13581D6}" type="presParOf" srcId="{C4BBEDAC-08DA-764B-9F77-F145FE290918}" destId="{9ABE9556-0450-544D-BAE1-FA3A4187E70F}" srcOrd="3" destOrd="0" presId="urn:microsoft.com/office/officeart/2005/8/layout/target3"/>
    <dgm:cxn modelId="{A3579803-74BF-DE45-96A7-57956C1D0FF7}" type="presParOf" srcId="{C4BBEDAC-08DA-764B-9F77-F145FE290918}" destId="{32B19007-DB24-724A-9EB8-652A26E2B4EA}" srcOrd="4" destOrd="0" presId="urn:microsoft.com/office/officeart/2005/8/layout/target3"/>
    <dgm:cxn modelId="{39A821F3-645C-1743-8C5C-9C05818F7D76}" type="presParOf" srcId="{C4BBEDAC-08DA-764B-9F77-F145FE290918}" destId="{E526303C-9E87-784A-95D9-0D85451EC479}" srcOrd="5" destOrd="0" presId="urn:microsoft.com/office/officeart/2005/8/layout/target3"/>
    <dgm:cxn modelId="{4E8A329E-E598-B544-8D44-8C49CB32BE4B}" type="presParOf" srcId="{C4BBEDAC-08DA-764B-9F77-F145FE290918}" destId="{76C5447C-A714-D74E-8018-E6B0F5B35E47}" srcOrd="6" destOrd="0" presId="urn:microsoft.com/office/officeart/2005/8/layout/target3"/>
    <dgm:cxn modelId="{9B11F1DD-A5FD-BE4B-A716-1B6C04EE8715}" type="presParOf" srcId="{C4BBEDAC-08DA-764B-9F77-F145FE290918}" destId="{044E3D4A-48E0-A947-BDE3-5B0A48660584}" srcOrd="7" destOrd="0" presId="urn:microsoft.com/office/officeart/2005/8/layout/target3"/>
    <dgm:cxn modelId="{78158B48-D7DA-584F-9745-D0377B1D5E95}" type="presParOf" srcId="{C4BBEDAC-08DA-764B-9F77-F145FE290918}" destId="{3450CD54-A6C6-484F-ADB0-6C8D6103A106}" srcOrd="8" destOrd="0" presId="urn:microsoft.com/office/officeart/2005/8/layout/target3"/>
    <dgm:cxn modelId="{F8E20EDC-E175-0B45-9C77-BCC90C4F4E21}" type="presParOf" srcId="{C4BBEDAC-08DA-764B-9F77-F145FE290918}" destId="{53CB92C6-351B-D743-8F93-824053293EC4}" srcOrd="9" destOrd="0" presId="urn:microsoft.com/office/officeart/2005/8/layout/target3"/>
    <dgm:cxn modelId="{58BBA3FC-3327-3F4C-A2A8-3306D9194B3A}" type="presParOf" srcId="{C4BBEDAC-08DA-764B-9F77-F145FE290918}" destId="{854B1FD3-8297-FE47-8598-1CE38D4FDDD4}" srcOrd="10" destOrd="0" presId="urn:microsoft.com/office/officeart/2005/8/layout/target3"/>
    <dgm:cxn modelId="{613222E4-7150-EE4E-94EC-33EE78BAA121}" type="presParOf" srcId="{C4BBEDAC-08DA-764B-9F77-F145FE290918}" destId="{49C33E00-29F0-7247-9E08-17E1CAABFBF3}" srcOrd="11" destOrd="0" presId="urn:microsoft.com/office/officeart/2005/8/layout/target3"/>
    <dgm:cxn modelId="{895CC654-F64C-5E4D-AA4F-B47AB44487DA}" type="presParOf" srcId="{C4BBEDAC-08DA-764B-9F77-F145FE290918}" destId="{4C5E204D-DFC8-FB44-9001-8B548E5B4FF3}" srcOrd="12" destOrd="0" presId="urn:microsoft.com/office/officeart/2005/8/layout/target3"/>
    <dgm:cxn modelId="{62A5CC8C-740B-DC43-A86C-89624CFF5836}" type="presParOf" srcId="{C4BBEDAC-08DA-764B-9F77-F145FE290918}" destId="{20074477-80A8-1549-87B5-13BB5999C089}" srcOrd="13" destOrd="0" presId="urn:microsoft.com/office/officeart/2005/8/layout/target3"/>
    <dgm:cxn modelId="{3B88CBD6-F347-284A-A3DF-62E0F1EAA394}" type="presParOf" srcId="{C4BBEDAC-08DA-764B-9F77-F145FE290918}" destId="{46448416-61DC-7245-8BDC-94C6DE6BA280}" srcOrd="14" destOrd="0" presId="urn:microsoft.com/office/officeart/2005/8/layout/target3"/>
    <dgm:cxn modelId="{41879419-3D14-5B44-9EBC-F703BEFEDB6A}" type="presParOf" srcId="{C4BBEDAC-08DA-764B-9F77-F145FE290918}" destId="{78F704EC-C0A8-154D-B7AC-B2F385961C56}"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0EE53-8D13-E043-B305-0276C9BF4F86}"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7940DBD5-C465-9646-9F58-B96C8BBFF40D}">
      <dgm:prSet custT="1"/>
      <dgm:spPr/>
      <dgm:t>
        <a:bodyPr/>
        <a:lstStyle/>
        <a:p>
          <a:pPr algn="ctr"/>
          <a:r>
            <a:rPr lang="en-US" sz="2400" baseline="0" dirty="0"/>
            <a:t>Persistent depression (≤ 21 years of age) due to heightened emotionality that destroys the individual’s typical representational worldview of reality. </a:t>
          </a:r>
          <a:endParaRPr lang="en-US" sz="2400" dirty="0"/>
        </a:p>
      </dgm:t>
    </dgm:pt>
    <dgm:pt modelId="{5B347C01-18AD-D14C-9025-6C1C9AB38BBC}" type="parTrans" cxnId="{5C2D1146-0FCB-0948-B579-E073E5611947}">
      <dgm:prSet/>
      <dgm:spPr/>
      <dgm:t>
        <a:bodyPr/>
        <a:lstStyle/>
        <a:p>
          <a:endParaRPr lang="en-US"/>
        </a:p>
      </dgm:t>
    </dgm:pt>
    <dgm:pt modelId="{9CA134D3-E736-624F-8CFC-83CE9C46B81E}" type="sibTrans" cxnId="{5C2D1146-0FCB-0948-B579-E073E5611947}">
      <dgm:prSet/>
      <dgm:spPr/>
      <dgm:t>
        <a:bodyPr/>
        <a:lstStyle/>
        <a:p>
          <a:endParaRPr lang="en-US"/>
        </a:p>
      </dgm:t>
    </dgm:pt>
    <dgm:pt modelId="{9F12783F-8CB4-E84D-9AF3-7F3389615B21}">
      <dgm:prSet custT="1"/>
      <dgm:spPr/>
      <dgm:t>
        <a:bodyPr/>
        <a:lstStyle/>
        <a:p>
          <a:pPr algn="ctr"/>
          <a:endParaRPr lang="en-US" sz="2400" baseline="0" dirty="0"/>
        </a:p>
        <a:p>
          <a:pPr algn="ctr"/>
          <a:r>
            <a:rPr lang="en-US" sz="2400" baseline="0" dirty="0"/>
            <a:t>The unyielding emotional condition leaves the individual with two conclusions: hopelessness and helplessness. </a:t>
          </a:r>
          <a:endParaRPr lang="en-US" sz="2400" dirty="0"/>
        </a:p>
      </dgm:t>
    </dgm:pt>
    <dgm:pt modelId="{8E7ED170-4D5D-D44C-B9E8-1CCD62931F9F}" type="parTrans" cxnId="{87E6B0A4-E234-7A4E-8AA1-2B29DAC9853B}">
      <dgm:prSet/>
      <dgm:spPr/>
      <dgm:t>
        <a:bodyPr/>
        <a:lstStyle/>
        <a:p>
          <a:endParaRPr lang="en-US"/>
        </a:p>
      </dgm:t>
    </dgm:pt>
    <dgm:pt modelId="{C373D694-1F60-024D-946B-EF3B78D69DBE}" type="sibTrans" cxnId="{87E6B0A4-E234-7A4E-8AA1-2B29DAC9853B}">
      <dgm:prSet/>
      <dgm:spPr/>
      <dgm:t>
        <a:bodyPr/>
        <a:lstStyle/>
        <a:p>
          <a:endParaRPr lang="en-US"/>
        </a:p>
      </dgm:t>
    </dgm:pt>
    <dgm:pt modelId="{0CD5213F-5009-7048-8924-4D7FA7A1C27C}">
      <dgm:prSet custT="1"/>
      <dgm:spPr/>
      <dgm:t>
        <a:bodyPr/>
        <a:lstStyle/>
        <a:p>
          <a:pPr algn="ctr"/>
          <a:r>
            <a:rPr lang="en-US" sz="2400" baseline="0" dirty="0"/>
            <a:t>The individual then lives out the theme, “it no longer matters what I do; I’ll always be depressed.”</a:t>
          </a:r>
          <a:endParaRPr lang="en-US" sz="2400" dirty="0"/>
        </a:p>
      </dgm:t>
    </dgm:pt>
    <dgm:pt modelId="{2782F7F2-E94A-0542-9178-85F41F1609FF}" type="parTrans" cxnId="{8041C527-D04D-6041-915B-7C6430DC93F2}">
      <dgm:prSet/>
      <dgm:spPr/>
      <dgm:t>
        <a:bodyPr/>
        <a:lstStyle/>
        <a:p>
          <a:endParaRPr lang="en-US"/>
        </a:p>
      </dgm:t>
    </dgm:pt>
    <dgm:pt modelId="{A022B06A-2250-164E-89FE-BF1AE59FE90F}" type="sibTrans" cxnId="{8041C527-D04D-6041-915B-7C6430DC93F2}">
      <dgm:prSet/>
      <dgm:spPr/>
      <dgm:t>
        <a:bodyPr/>
        <a:lstStyle/>
        <a:p>
          <a:endParaRPr lang="en-US"/>
        </a:p>
      </dgm:t>
    </dgm:pt>
    <dgm:pt modelId="{512126CB-3008-474F-AA15-2E1302EF9817}" type="pres">
      <dgm:prSet presAssocID="{E4E0EE53-8D13-E043-B305-0276C9BF4F86}" presName="Name0" presStyleCnt="0">
        <dgm:presLayoutVars>
          <dgm:chMax val="7"/>
          <dgm:dir/>
          <dgm:animLvl val="lvl"/>
          <dgm:resizeHandles val="exact"/>
        </dgm:presLayoutVars>
      </dgm:prSet>
      <dgm:spPr/>
    </dgm:pt>
    <dgm:pt modelId="{66F0A3FA-13FD-AE46-9A85-B566815DA9C5}" type="pres">
      <dgm:prSet presAssocID="{7940DBD5-C465-9646-9F58-B96C8BBFF40D}" presName="circle1" presStyleLbl="node1" presStyleIdx="0" presStyleCnt="3" custLinFactNeighborY="-2823"/>
      <dgm:spPr/>
    </dgm:pt>
    <dgm:pt modelId="{67E12E9D-B7E0-AB4B-ACEE-F4A2CC1FEF65}" type="pres">
      <dgm:prSet presAssocID="{7940DBD5-C465-9646-9F58-B96C8BBFF40D}" presName="space" presStyleCnt="0"/>
      <dgm:spPr/>
    </dgm:pt>
    <dgm:pt modelId="{29A2F5BA-A23F-2C44-B65F-A38B19375207}" type="pres">
      <dgm:prSet presAssocID="{7940DBD5-C465-9646-9F58-B96C8BBFF40D}" presName="rect1" presStyleLbl="alignAcc1" presStyleIdx="0" presStyleCnt="3"/>
      <dgm:spPr/>
    </dgm:pt>
    <dgm:pt modelId="{C58A8BE1-D1F5-1A49-B7A7-DDE4ED4E7DB2}" type="pres">
      <dgm:prSet presAssocID="{9F12783F-8CB4-E84D-9AF3-7F3389615B21}" presName="vertSpace2" presStyleLbl="node1" presStyleIdx="0" presStyleCnt="3"/>
      <dgm:spPr/>
    </dgm:pt>
    <dgm:pt modelId="{6F616736-4200-454B-B672-AB959B0C28C4}" type="pres">
      <dgm:prSet presAssocID="{9F12783F-8CB4-E84D-9AF3-7F3389615B21}" presName="circle2" presStyleLbl="node1" presStyleIdx="1" presStyleCnt="3"/>
      <dgm:spPr/>
    </dgm:pt>
    <dgm:pt modelId="{70525110-B2D7-6A4E-BF73-EB4E8E60794B}" type="pres">
      <dgm:prSet presAssocID="{9F12783F-8CB4-E84D-9AF3-7F3389615B21}" presName="rect2" presStyleLbl="alignAcc1" presStyleIdx="1" presStyleCnt="3" custLinFactNeighborX="0" custLinFactNeighborY="9537"/>
      <dgm:spPr/>
    </dgm:pt>
    <dgm:pt modelId="{F03B7B35-8ADB-8A48-9CE3-B7C1C4ECC914}" type="pres">
      <dgm:prSet presAssocID="{0CD5213F-5009-7048-8924-4D7FA7A1C27C}" presName="vertSpace3" presStyleLbl="node1" presStyleIdx="1" presStyleCnt="3"/>
      <dgm:spPr/>
    </dgm:pt>
    <dgm:pt modelId="{D62FC24D-11AB-5749-B37B-B54EA5220AB6}" type="pres">
      <dgm:prSet presAssocID="{0CD5213F-5009-7048-8924-4D7FA7A1C27C}" presName="circle3" presStyleLbl="node1" presStyleIdx="2" presStyleCnt="3"/>
      <dgm:spPr/>
    </dgm:pt>
    <dgm:pt modelId="{B1860775-34BD-9644-BAEE-FC976271E6FF}" type="pres">
      <dgm:prSet presAssocID="{0CD5213F-5009-7048-8924-4D7FA7A1C27C}" presName="rect3" presStyleLbl="alignAcc1" presStyleIdx="2" presStyleCnt="3" custLinFactNeighborX="0" custLinFactNeighborY="58453"/>
      <dgm:spPr/>
    </dgm:pt>
    <dgm:pt modelId="{E7510D2F-C9CE-C34C-8488-7C3C119C78B3}" type="pres">
      <dgm:prSet presAssocID="{7940DBD5-C465-9646-9F58-B96C8BBFF40D}" presName="rect1ParTxNoCh" presStyleLbl="alignAcc1" presStyleIdx="2" presStyleCnt="3">
        <dgm:presLayoutVars>
          <dgm:chMax val="1"/>
          <dgm:bulletEnabled val="1"/>
        </dgm:presLayoutVars>
      </dgm:prSet>
      <dgm:spPr/>
    </dgm:pt>
    <dgm:pt modelId="{B94563BD-6CCC-0443-9CE1-1595C4BBC680}" type="pres">
      <dgm:prSet presAssocID="{9F12783F-8CB4-E84D-9AF3-7F3389615B21}" presName="rect2ParTxNoCh" presStyleLbl="alignAcc1" presStyleIdx="2" presStyleCnt="3">
        <dgm:presLayoutVars>
          <dgm:chMax val="1"/>
          <dgm:bulletEnabled val="1"/>
        </dgm:presLayoutVars>
      </dgm:prSet>
      <dgm:spPr/>
    </dgm:pt>
    <dgm:pt modelId="{9FE87AA7-AEAA-764E-B113-37791C12672E}" type="pres">
      <dgm:prSet presAssocID="{0CD5213F-5009-7048-8924-4D7FA7A1C27C}" presName="rect3ParTxNoCh" presStyleLbl="alignAcc1" presStyleIdx="2" presStyleCnt="3">
        <dgm:presLayoutVars>
          <dgm:chMax val="1"/>
          <dgm:bulletEnabled val="1"/>
        </dgm:presLayoutVars>
      </dgm:prSet>
      <dgm:spPr/>
    </dgm:pt>
  </dgm:ptLst>
  <dgm:cxnLst>
    <dgm:cxn modelId="{E079B709-76E8-E942-870C-A9F9626E4FD1}" type="presOf" srcId="{0CD5213F-5009-7048-8924-4D7FA7A1C27C}" destId="{9FE87AA7-AEAA-764E-B113-37791C12672E}" srcOrd="1" destOrd="0" presId="urn:microsoft.com/office/officeart/2005/8/layout/target3"/>
    <dgm:cxn modelId="{8041C527-D04D-6041-915B-7C6430DC93F2}" srcId="{E4E0EE53-8D13-E043-B305-0276C9BF4F86}" destId="{0CD5213F-5009-7048-8924-4D7FA7A1C27C}" srcOrd="2" destOrd="0" parTransId="{2782F7F2-E94A-0542-9178-85F41F1609FF}" sibTransId="{A022B06A-2250-164E-89FE-BF1AE59FE90F}"/>
    <dgm:cxn modelId="{09B09B31-6B59-844A-B1D3-4A7BB9F3F014}" type="presOf" srcId="{9F12783F-8CB4-E84D-9AF3-7F3389615B21}" destId="{B94563BD-6CCC-0443-9CE1-1595C4BBC680}" srcOrd="1" destOrd="0" presId="urn:microsoft.com/office/officeart/2005/8/layout/target3"/>
    <dgm:cxn modelId="{1CFF0F65-AFA5-4244-91D7-D827ED932EBD}" type="presOf" srcId="{7940DBD5-C465-9646-9F58-B96C8BBFF40D}" destId="{E7510D2F-C9CE-C34C-8488-7C3C119C78B3}" srcOrd="1" destOrd="0" presId="urn:microsoft.com/office/officeart/2005/8/layout/target3"/>
    <dgm:cxn modelId="{5C2D1146-0FCB-0948-B579-E073E5611947}" srcId="{E4E0EE53-8D13-E043-B305-0276C9BF4F86}" destId="{7940DBD5-C465-9646-9F58-B96C8BBFF40D}" srcOrd="0" destOrd="0" parTransId="{5B347C01-18AD-D14C-9025-6C1C9AB38BBC}" sibTransId="{9CA134D3-E736-624F-8CFC-83CE9C46B81E}"/>
    <dgm:cxn modelId="{AF606E74-B76B-0643-8549-832E7D56EE9B}" type="presOf" srcId="{0CD5213F-5009-7048-8924-4D7FA7A1C27C}" destId="{B1860775-34BD-9644-BAEE-FC976271E6FF}" srcOrd="0" destOrd="0" presId="urn:microsoft.com/office/officeart/2005/8/layout/target3"/>
    <dgm:cxn modelId="{87E6B0A4-E234-7A4E-8AA1-2B29DAC9853B}" srcId="{E4E0EE53-8D13-E043-B305-0276C9BF4F86}" destId="{9F12783F-8CB4-E84D-9AF3-7F3389615B21}" srcOrd="1" destOrd="0" parTransId="{8E7ED170-4D5D-D44C-B9E8-1CCD62931F9F}" sibTransId="{C373D694-1F60-024D-946B-EF3B78D69DBE}"/>
    <dgm:cxn modelId="{4A81E0BA-BDF5-934D-A6B9-5D201C4DCEF9}" type="presOf" srcId="{9F12783F-8CB4-E84D-9AF3-7F3389615B21}" destId="{70525110-B2D7-6A4E-BF73-EB4E8E60794B}" srcOrd="0" destOrd="0" presId="urn:microsoft.com/office/officeart/2005/8/layout/target3"/>
    <dgm:cxn modelId="{39BA51DA-954D-564F-95B8-95B4C490EBA5}" type="presOf" srcId="{E4E0EE53-8D13-E043-B305-0276C9BF4F86}" destId="{512126CB-3008-474F-AA15-2E1302EF9817}" srcOrd="0" destOrd="0" presId="urn:microsoft.com/office/officeart/2005/8/layout/target3"/>
    <dgm:cxn modelId="{ED09C4F4-687A-D048-8AA9-322F93814697}" type="presOf" srcId="{7940DBD5-C465-9646-9F58-B96C8BBFF40D}" destId="{29A2F5BA-A23F-2C44-B65F-A38B19375207}" srcOrd="0" destOrd="0" presId="urn:microsoft.com/office/officeart/2005/8/layout/target3"/>
    <dgm:cxn modelId="{E59FE657-E873-4B4F-AA51-71F9FEFDFDC2}" type="presParOf" srcId="{512126CB-3008-474F-AA15-2E1302EF9817}" destId="{66F0A3FA-13FD-AE46-9A85-B566815DA9C5}" srcOrd="0" destOrd="0" presId="urn:microsoft.com/office/officeart/2005/8/layout/target3"/>
    <dgm:cxn modelId="{D1968545-87AA-8440-9B3E-C7441DE23870}" type="presParOf" srcId="{512126CB-3008-474F-AA15-2E1302EF9817}" destId="{67E12E9D-B7E0-AB4B-ACEE-F4A2CC1FEF65}" srcOrd="1" destOrd="0" presId="urn:microsoft.com/office/officeart/2005/8/layout/target3"/>
    <dgm:cxn modelId="{D925CB91-8447-384A-8B2A-77E2378A5ED1}" type="presParOf" srcId="{512126CB-3008-474F-AA15-2E1302EF9817}" destId="{29A2F5BA-A23F-2C44-B65F-A38B19375207}" srcOrd="2" destOrd="0" presId="urn:microsoft.com/office/officeart/2005/8/layout/target3"/>
    <dgm:cxn modelId="{B01F3C61-0AE4-3840-9157-6D805EEB36B1}" type="presParOf" srcId="{512126CB-3008-474F-AA15-2E1302EF9817}" destId="{C58A8BE1-D1F5-1A49-B7A7-DDE4ED4E7DB2}" srcOrd="3" destOrd="0" presId="urn:microsoft.com/office/officeart/2005/8/layout/target3"/>
    <dgm:cxn modelId="{585E38FA-C055-2B40-8D00-F9C3FDCBAB4A}" type="presParOf" srcId="{512126CB-3008-474F-AA15-2E1302EF9817}" destId="{6F616736-4200-454B-B672-AB959B0C28C4}" srcOrd="4" destOrd="0" presId="urn:microsoft.com/office/officeart/2005/8/layout/target3"/>
    <dgm:cxn modelId="{B7F9D9BB-E880-8749-BCF5-49A0821D99E3}" type="presParOf" srcId="{512126CB-3008-474F-AA15-2E1302EF9817}" destId="{70525110-B2D7-6A4E-BF73-EB4E8E60794B}" srcOrd="5" destOrd="0" presId="urn:microsoft.com/office/officeart/2005/8/layout/target3"/>
    <dgm:cxn modelId="{FDCD0722-AE54-3345-B5B9-A018B22E860E}" type="presParOf" srcId="{512126CB-3008-474F-AA15-2E1302EF9817}" destId="{F03B7B35-8ADB-8A48-9CE3-B7C1C4ECC914}" srcOrd="6" destOrd="0" presId="urn:microsoft.com/office/officeart/2005/8/layout/target3"/>
    <dgm:cxn modelId="{FF89618E-976A-5F4D-BFE0-4C09790477F5}" type="presParOf" srcId="{512126CB-3008-474F-AA15-2E1302EF9817}" destId="{D62FC24D-11AB-5749-B37B-B54EA5220AB6}" srcOrd="7" destOrd="0" presId="urn:microsoft.com/office/officeart/2005/8/layout/target3"/>
    <dgm:cxn modelId="{5505B8B4-08E2-6543-9DD1-C0E4CF4C80BB}" type="presParOf" srcId="{512126CB-3008-474F-AA15-2E1302EF9817}" destId="{B1860775-34BD-9644-BAEE-FC976271E6FF}" srcOrd="8" destOrd="0" presId="urn:microsoft.com/office/officeart/2005/8/layout/target3"/>
    <dgm:cxn modelId="{FE63BECB-6CBC-B145-8E7E-288B66A07915}" type="presParOf" srcId="{512126CB-3008-474F-AA15-2E1302EF9817}" destId="{E7510D2F-C9CE-C34C-8488-7C3C119C78B3}" srcOrd="9" destOrd="0" presId="urn:microsoft.com/office/officeart/2005/8/layout/target3"/>
    <dgm:cxn modelId="{64D64BEB-7656-324D-933D-A035FD9FD586}" type="presParOf" srcId="{512126CB-3008-474F-AA15-2E1302EF9817}" destId="{B94563BD-6CCC-0443-9CE1-1595C4BBC680}" srcOrd="10" destOrd="0" presId="urn:microsoft.com/office/officeart/2005/8/layout/target3"/>
    <dgm:cxn modelId="{5B66BD1D-3AC9-F44B-9473-5E8629297FCB}" type="presParOf" srcId="{512126CB-3008-474F-AA15-2E1302EF9817}" destId="{9FE87AA7-AEAA-764E-B113-37791C12672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36154-DE83-E347-9AF8-A14CCD3459E3}" type="doc">
      <dgm:prSet loTypeId="urn:microsoft.com/office/officeart/2005/8/layout/vList2" loCatId="relationship" qsTypeId="urn:microsoft.com/office/officeart/2005/8/quickstyle/simple3" qsCatId="simple" csTypeId="urn:microsoft.com/office/officeart/2005/8/colors/accent1_2" csCatId="accent1" phldr="1"/>
      <dgm:spPr/>
      <dgm:t>
        <a:bodyPr/>
        <a:lstStyle/>
        <a:p>
          <a:endParaRPr lang="en-US"/>
        </a:p>
      </dgm:t>
    </dgm:pt>
    <dgm:pt modelId="{C9713316-7105-E445-973D-77F7063ACF61}">
      <dgm:prSet custT="1"/>
      <dgm:spPr/>
      <dgm:t>
        <a:bodyPr/>
        <a:lstStyle/>
        <a:p>
          <a:r>
            <a:rPr lang="en-US" sz="2400" baseline="0" dirty="0"/>
            <a:t>The clinician reviewing these interpersonal-emotional stamps leads to the construction of a Transference Hypothesis (TH).</a:t>
          </a:r>
          <a:endParaRPr lang="en-US" sz="2400" dirty="0"/>
        </a:p>
      </dgm:t>
    </dgm:pt>
    <dgm:pt modelId="{43E84592-DDF9-7A41-B0D1-5854B553CD29}" type="parTrans" cxnId="{836AA596-EB83-EB48-BD9C-334B0C0422C2}">
      <dgm:prSet/>
      <dgm:spPr/>
      <dgm:t>
        <a:bodyPr/>
        <a:lstStyle/>
        <a:p>
          <a:endParaRPr lang="en-US"/>
        </a:p>
      </dgm:t>
    </dgm:pt>
    <dgm:pt modelId="{6A3A22E2-EB28-9B4D-9384-BCD147ECFA24}" type="sibTrans" cxnId="{836AA596-EB83-EB48-BD9C-334B0C0422C2}">
      <dgm:prSet/>
      <dgm:spPr/>
      <dgm:t>
        <a:bodyPr/>
        <a:lstStyle/>
        <a:p>
          <a:endParaRPr lang="en-US"/>
        </a:p>
      </dgm:t>
    </dgm:pt>
    <dgm:pt modelId="{21397AD3-3ED0-9340-8B79-7C66A23EECD5}">
      <dgm:prSet custT="1"/>
      <dgm:spPr/>
      <dgm:t>
        <a:bodyPr/>
        <a:lstStyle/>
        <a:p>
          <a:r>
            <a:rPr lang="en-US" sz="2400" baseline="0" dirty="0"/>
            <a:t>By being sensitive to his or her gender in the construction of the TH, the clinician reviews the several </a:t>
          </a:r>
          <a:r>
            <a:rPr lang="en-US" sz="2400" i="1" baseline="0" dirty="0"/>
            <a:t>stamps</a:t>
          </a:r>
          <a:r>
            <a:rPr lang="en-US" sz="2400" baseline="0" dirty="0"/>
            <a:t> or </a:t>
          </a:r>
          <a:r>
            <a:rPr lang="en-US" sz="2400" i="1" baseline="0" dirty="0"/>
            <a:t>causal theory conclusions</a:t>
          </a:r>
          <a:r>
            <a:rPr lang="en-US" sz="2400" baseline="0" dirty="0"/>
            <a:t> obtained during the SOH to determine if there is a ‘common maltreatment theme’ running through the Significant Other History material; this is used to develop several TH. </a:t>
          </a:r>
          <a:endParaRPr lang="en-US" sz="2400" dirty="0"/>
        </a:p>
      </dgm:t>
    </dgm:pt>
    <dgm:pt modelId="{273EE292-B38D-E840-9FA6-902E6BE48C88}" type="parTrans" cxnId="{DA5D0D21-A40D-EA40-ABFF-C6B094746706}">
      <dgm:prSet/>
      <dgm:spPr/>
      <dgm:t>
        <a:bodyPr/>
        <a:lstStyle/>
        <a:p>
          <a:endParaRPr lang="en-US"/>
        </a:p>
      </dgm:t>
    </dgm:pt>
    <dgm:pt modelId="{E290E8A0-DCF0-5A43-ACC6-527ED6F9DE98}" type="sibTrans" cxnId="{DA5D0D21-A40D-EA40-ABFF-C6B094746706}">
      <dgm:prSet/>
      <dgm:spPr/>
      <dgm:t>
        <a:bodyPr/>
        <a:lstStyle/>
        <a:p>
          <a:endParaRPr lang="en-US"/>
        </a:p>
      </dgm:t>
    </dgm:pt>
    <dgm:pt modelId="{025BF751-BA62-914B-A8E0-E1552E290255}" type="pres">
      <dgm:prSet presAssocID="{5C536154-DE83-E347-9AF8-A14CCD3459E3}" presName="linear" presStyleCnt="0">
        <dgm:presLayoutVars>
          <dgm:animLvl val="lvl"/>
          <dgm:resizeHandles val="exact"/>
        </dgm:presLayoutVars>
      </dgm:prSet>
      <dgm:spPr/>
    </dgm:pt>
    <dgm:pt modelId="{C2EDC11A-4603-0142-BD75-79E2580BEE88}" type="pres">
      <dgm:prSet presAssocID="{C9713316-7105-E445-973D-77F7063ACF61}" presName="parentText" presStyleLbl="node1" presStyleIdx="0" presStyleCnt="2">
        <dgm:presLayoutVars>
          <dgm:chMax val="0"/>
          <dgm:bulletEnabled val="1"/>
        </dgm:presLayoutVars>
      </dgm:prSet>
      <dgm:spPr/>
    </dgm:pt>
    <dgm:pt modelId="{44D3BCD4-4DA5-064A-AF66-A414E8309D3B}" type="pres">
      <dgm:prSet presAssocID="{6A3A22E2-EB28-9B4D-9384-BCD147ECFA24}" presName="spacer" presStyleCnt="0"/>
      <dgm:spPr/>
    </dgm:pt>
    <dgm:pt modelId="{BD26862C-761C-BE49-BF17-569CD3274060}" type="pres">
      <dgm:prSet presAssocID="{21397AD3-3ED0-9340-8B79-7C66A23EECD5}" presName="parentText" presStyleLbl="node1" presStyleIdx="1" presStyleCnt="2">
        <dgm:presLayoutVars>
          <dgm:chMax val="0"/>
          <dgm:bulletEnabled val="1"/>
        </dgm:presLayoutVars>
      </dgm:prSet>
      <dgm:spPr/>
    </dgm:pt>
  </dgm:ptLst>
  <dgm:cxnLst>
    <dgm:cxn modelId="{DA5D0D21-A40D-EA40-ABFF-C6B094746706}" srcId="{5C536154-DE83-E347-9AF8-A14CCD3459E3}" destId="{21397AD3-3ED0-9340-8B79-7C66A23EECD5}" srcOrd="1" destOrd="0" parTransId="{273EE292-B38D-E840-9FA6-902E6BE48C88}" sibTransId="{E290E8A0-DCF0-5A43-ACC6-527ED6F9DE98}"/>
    <dgm:cxn modelId="{4F23767A-B6B5-5845-B963-C742845087B4}" type="presOf" srcId="{C9713316-7105-E445-973D-77F7063ACF61}" destId="{C2EDC11A-4603-0142-BD75-79E2580BEE88}" srcOrd="0" destOrd="0" presId="urn:microsoft.com/office/officeart/2005/8/layout/vList2"/>
    <dgm:cxn modelId="{836AA596-EB83-EB48-BD9C-334B0C0422C2}" srcId="{5C536154-DE83-E347-9AF8-A14CCD3459E3}" destId="{C9713316-7105-E445-973D-77F7063ACF61}" srcOrd="0" destOrd="0" parTransId="{43E84592-DDF9-7A41-B0D1-5854B553CD29}" sibTransId="{6A3A22E2-EB28-9B4D-9384-BCD147ECFA24}"/>
    <dgm:cxn modelId="{88C21D99-D48F-4848-A743-C2A5C8970940}" type="presOf" srcId="{21397AD3-3ED0-9340-8B79-7C66A23EECD5}" destId="{BD26862C-761C-BE49-BF17-569CD3274060}" srcOrd="0" destOrd="0" presId="urn:microsoft.com/office/officeart/2005/8/layout/vList2"/>
    <dgm:cxn modelId="{532642A9-E95F-0C45-ABCA-2715E4D8C3E5}" type="presOf" srcId="{5C536154-DE83-E347-9AF8-A14CCD3459E3}" destId="{025BF751-BA62-914B-A8E0-E1552E290255}" srcOrd="0" destOrd="0" presId="urn:microsoft.com/office/officeart/2005/8/layout/vList2"/>
    <dgm:cxn modelId="{4072E364-5D6A-0D4F-A229-576882F86963}" type="presParOf" srcId="{025BF751-BA62-914B-A8E0-E1552E290255}" destId="{C2EDC11A-4603-0142-BD75-79E2580BEE88}" srcOrd="0" destOrd="0" presId="urn:microsoft.com/office/officeart/2005/8/layout/vList2"/>
    <dgm:cxn modelId="{7DC8674B-2F98-FE4A-886C-DA3CC7D142E9}" type="presParOf" srcId="{025BF751-BA62-914B-A8E0-E1552E290255}" destId="{44D3BCD4-4DA5-064A-AF66-A414E8309D3B}" srcOrd="1" destOrd="0" presId="urn:microsoft.com/office/officeart/2005/8/layout/vList2"/>
    <dgm:cxn modelId="{33FE6EC5-C28F-934B-84E0-00E8D834A137}" type="presParOf" srcId="{025BF751-BA62-914B-A8E0-E1552E290255}" destId="{BD26862C-761C-BE49-BF17-569CD327406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C0CE7B-79F5-40B4-B918-875AFF884CE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25A96CE-78F0-4ADC-BB31-6D34839C2B75}">
      <dgm:prSet/>
      <dgm:spPr/>
      <dgm:t>
        <a:bodyPr/>
        <a:lstStyle/>
        <a:p>
          <a:r>
            <a:rPr lang="en-US" baseline="0" dirty="0"/>
            <a:t>DPI is a personal involvement dyadic-style of relating to the patient (objective counter-transference strategy) with a strong emphasis on “discipline.” </a:t>
          </a:r>
          <a:endParaRPr lang="en-US" dirty="0"/>
        </a:p>
      </dgm:t>
    </dgm:pt>
    <dgm:pt modelId="{85F1C172-5B3F-47D9-AB27-E3C9DA300F73}" type="parTrans" cxnId="{7F91B5FA-E7D3-407E-B73E-0D5C4196D5C6}">
      <dgm:prSet/>
      <dgm:spPr/>
      <dgm:t>
        <a:bodyPr/>
        <a:lstStyle/>
        <a:p>
          <a:endParaRPr lang="en-US"/>
        </a:p>
      </dgm:t>
    </dgm:pt>
    <dgm:pt modelId="{4A6CE124-BEEE-43FD-AAD5-862EF26BC902}" type="sibTrans" cxnId="{7F91B5FA-E7D3-407E-B73E-0D5C4196D5C6}">
      <dgm:prSet/>
      <dgm:spPr/>
      <dgm:t>
        <a:bodyPr/>
        <a:lstStyle/>
        <a:p>
          <a:endParaRPr lang="en-US"/>
        </a:p>
      </dgm:t>
    </dgm:pt>
    <dgm:pt modelId="{29B961C1-E960-4AF4-B5D3-E5B851CA1BF8}">
      <dgm:prSet/>
      <dgm:spPr/>
      <dgm:t>
        <a:bodyPr/>
        <a:lstStyle/>
        <a:p>
          <a:r>
            <a:rPr lang="en-US" baseline="0" dirty="0"/>
            <a:t>DPI is an “objective” type of counter-transference that involves verbal and nonverbal interpersonal impact reactions to what the patient does and says. </a:t>
          </a:r>
          <a:endParaRPr lang="en-US" dirty="0"/>
        </a:p>
      </dgm:t>
    </dgm:pt>
    <dgm:pt modelId="{6E02B7CC-BEB5-41DF-BB05-02F5B087CBBC}" type="parTrans" cxnId="{B24CF455-6A67-457B-8A4D-647370781BD6}">
      <dgm:prSet/>
      <dgm:spPr/>
      <dgm:t>
        <a:bodyPr/>
        <a:lstStyle/>
        <a:p>
          <a:endParaRPr lang="en-US"/>
        </a:p>
      </dgm:t>
    </dgm:pt>
    <dgm:pt modelId="{62E8CB08-52B0-4B5A-8E9A-7260941E06FD}" type="sibTrans" cxnId="{B24CF455-6A67-457B-8A4D-647370781BD6}">
      <dgm:prSet/>
      <dgm:spPr/>
      <dgm:t>
        <a:bodyPr/>
        <a:lstStyle/>
        <a:p>
          <a:endParaRPr lang="en-US"/>
        </a:p>
      </dgm:t>
    </dgm:pt>
    <dgm:pt modelId="{3EC4684E-6991-614C-8EB0-278E451F3F29}" type="pres">
      <dgm:prSet presAssocID="{48C0CE7B-79F5-40B4-B918-875AFF884CEC}" presName="hierChild1" presStyleCnt="0">
        <dgm:presLayoutVars>
          <dgm:chPref val="1"/>
          <dgm:dir/>
          <dgm:animOne val="branch"/>
          <dgm:animLvl val="lvl"/>
          <dgm:resizeHandles/>
        </dgm:presLayoutVars>
      </dgm:prSet>
      <dgm:spPr/>
    </dgm:pt>
    <dgm:pt modelId="{B4DFA1A6-0B5D-6B44-9436-B54A6054F499}" type="pres">
      <dgm:prSet presAssocID="{325A96CE-78F0-4ADC-BB31-6D34839C2B75}" presName="hierRoot1" presStyleCnt="0"/>
      <dgm:spPr/>
    </dgm:pt>
    <dgm:pt modelId="{5F98FCDB-C5FB-5447-9CB2-67548A3639CB}" type="pres">
      <dgm:prSet presAssocID="{325A96CE-78F0-4ADC-BB31-6D34839C2B75}" presName="composite" presStyleCnt="0"/>
      <dgm:spPr/>
    </dgm:pt>
    <dgm:pt modelId="{B439CC9F-1F99-8F4B-BE6D-B7EE2B8389B6}" type="pres">
      <dgm:prSet presAssocID="{325A96CE-78F0-4ADC-BB31-6D34839C2B75}" presName="background" presStyleLbl="node0" presStyleIdx="0" presStyleCnt="2"/>
      <dgm:spPr/>
    </dgm:pt>
    <dgm:pt modelId="{8633D670-675D-1443-8E26-EDA3DB7A4436}" type="pres">
      <dgm:prSet presAssocID="{325A96CE-78F0-4ADC-BB31-6D34839C2B75}" presName="text" presStyleLbl="fgAcc0" presStyleIdx="0" presStyleCnt="2">
        <dgm:presLayoutVars>
          <dgm:chPref val="3"/>
        </dgm:presLayoutVars>
      </dgm:prSet>
      <dgm:spPr/>
    </dgm:pt>
    <dgm:pt modelId="{116C3845-F842-B845-8A3E-35A842749078}" type="pres">
      <dgm:prSet presAssocID="{325A96CE-78F0-4ADC-BB31-6D34839C2B75}" presName="hierChild2" presStyleCnt="0"/>
      <dgm:spPr/>
    </dgm:pt>
    <dgm:pt modelId="{570D8733-3B25-F746-ABDA-998CD8524911}" type="pres">
      <dgm:prSet presAssocID="{29B961C1-E960-4AF4-B5D3-E5B851CA1BF8}" presName="hierRoot1" presStyleCnt="0"/>
      <dgm:spPr/>
    </dgm:pt>
    <dgm:pt modelId="{BE0DDBB6-3237-C04A-83ED-D061F16236CD}" type="pres">
      <dgm:prSet presAssocID="{29B961C1-E960-4AF4-B5D3-E5B851CA1BF8}" presName="composite" presStyleCnt="0"/>
      <dgm:spPr/>
    </dgm:pt>
    <dgm:pt modelId="{72872C65-C74D-2E4B-8A92-A4489068A069}" type="pres">
      <dgm:prSet presAssocID="{29B961C1-E960-4AF4-B5D3-E5B851CA1BF8}" presName="background" presStyleLbl="node0" presStyleIdx="1" presStyleCnt="2"/>
      <dgm:spPr/>
    </dgm:pt>
    <dgm:pt modelId="{F98A9530-E244-EC43-970C-659D9B0360B5}" type="pres">
      <dgm:prSet presAssocID="{29B961C1-E960-4AF4-B5D3-E5B851CA1BF8}" presName="text" presStyleLbl="fgAcc0" presStyleIdx="1" presStyleCnt="2">
        <dgm:presLayoutVars>
          <dgm:chPref val="3"/>
        </dgm:presLayoutVars>
      </dgm:prSet>
      <dgm:spPr/>
    </dgm:pt>
    <dgm:pt modelId="{E6106612-37DC-844A-93B0-7BB54A318467}" type="pres">
      <dgm:prSet presAssocID="{29B961C1-E960-4AF4-B5D3-E5B851CA1BF8}" presName="hierChild2" presStyleCnt="0"/>
      <dgm:spPr/>
    </dgm:pt>
  </dgm:ptLst>
  <dgm:cxnLst>
    <dgm:cxn modelId="{9118BB53-CF8D-DB40-85EA-13D93BD61537}" type="presOf" srcId="{48C0CE7B-79F5-40B4-B918-875AFF884CEC}" destId="{3EC4684E-6991-614C-8EB0-278E451F3F29}" srcOrd="0" destOrd="0" presId="urn:microsoft.com/office/officeart/2005/8/layout/hierarchy1"/>
    <dgm:cxn modelId="{B24CF455-6A67-457B-8A4D-647370781BD6}" srcId="{48C0CE7B-79F5-40B4-B918-875AFF884CEC}" destId="{29B961C1-E960-4AF4-B5D3-E5B851CA1BF8}" srcOrd="1" destOrd="0" parTransId="{6E02B7CC-BEB5-41DF-BB05-02F5B087CBBC}" sibTransId="{62E8CB08-52B0-4B5A-8E9A-7260941E06FD}"/>
    <dgm:cxn modelId="{765FF482-0F53-7140-AF6B-EB6A45722016}" type="presOf" srcId="{29B961C1-E960-4AF4-B5D3-E5B851CA1BF8}" destId="{F98A9530-E244-EC43-970C-659D9B0360B5}" srcOrd="0" destOrd="0" presId="urn:microsoft.com/office/officeart/2005/8/layout/hierarchy1"/>
    <dgm:cxn modelId="{794D0E96-27A4-BF4E-AE9A-F11F5B16DC65}" type="presOf" srcId="{325A96CE-78F0-4ADC-BB31-6D34839C2B75}" destId="{8633D670-675D-1443-8E26-EDA3DB7A4436}" srcOrd="0" destOrd="0" presId="urn:microsoft.com/office/officeart/2005/8/layout/hierarchy1"/>
    <dgm:cxn modelId="{7F91B5FA-E7D3-407E-B73E-0D5C4196D5C6}" srcId="{48C0CE7B-79F5-40B4-B918-875AFF884CEC}" destId="{325A96CE-78F0-4ADC-BB31-6D34839C2B75}" srcOrd="0" destOrd="0" parTransId="{85F1C172-5B3F-47D9-AB27-E3C9DA300F73}" sibTransId="{4A6CE124-BEEE-43FD-AAD5-862EF26BC902}"/>
    <dgm:cxn modelId="{44955621-3596-1A47-A082-F90908607085}" type="presParOf" srcId="{3EC4684E-6991-614C-8EB0-278E451F3F29}" destId="{B4DFA1A6-0B5D-6B44-9436-B54A6054F499}" srcOrd="0" destOrd="0" presId="urn:microsoft.com/office/officeart/2005/8/layout/hierarchy1"/>
    <dgm:cxn modelId="{40114685-754D-0F45-AD53-769086294780}" type="presParOf" srcId="{B4DFA1A6-0B5D-6B44-9436-B54A6054F499}" destId="{5F98FCDB-C5FB-5447-9CB2-67548A3639CB}" srcOrd="0" destOrd="0" presId="urn:microsoft.com/office/officeart/2005/8/layout/hierarchy1"/>
    <dgm:cxn modelId="{A30D6545-1875-BC4B-8BB9-C3798432ECDA}" type="presParOf" srcId="{5F98FCDB-C5FB-5447-9CB2-67548A3639CB}" destId="{B439CC9F-1F99-8F4B-BE6D-B7EE2B8389B6}" srcOrd="0" destOrd="0" presId="urn:microsoft.com/office/officeart/2005/8/layout/hierarchy1"/>
    <dgm:cxn modelId="{03EE1C30-5F6F-EC42-8673-AAC3D57B718A}" type="presParOf" srcId="{5F98FCDB-C5FB-5447-9CB2-67548A3639CB}" destId="{8633D670-675D-1443-8E26-EDA3DB7A4436}" srcOrd="1" destOrd="0" presId="urn:microsoft.com/office/officeart/2005/8/layout/hierarchy1"/>
    <dgm:cxn modelId="{199A062D-EBF9-6A47-8167-B7322DF6AAC5}" type="presParOf" srcId="{B4DFA1A6-0B5D-6B44-9436-B54A6054F499}" destId="{116C3845-F842-B845-8A3E-35A842749078}" srcOrd="1" destOrd="0" presId="urn:microsoft.com/office/officeart/2005/8/layout/hierarchy1"/>
    <dgm:cxn modelId="{75FB80FF-509A-5C4E-8D62-115BD985E13A}" type="presParOf" srcId="{3EC4684E-6991-614C-8EB0-278E451F3F29}" destId="{570D8733-3B25-F746-ABDA-998CD8524911}" srcOrd="1" destOrd="0" presId="urn:microsoft.com/office/officeart/2005/8/layout/hierarchy1"/>
    <dgm:cxn modelId="{A3D1B175-712E-AA40-B7A1-349EF788933E}" type="presParOf" srcId="{570D8733-3B25-F746-ABDA-998CD8524911}" destId="{BE0DDBB6-3237-C04A-83ED-D061F16236CD}" srcOrd="0" destOrd="0" presId="urn:microsoft.com/office/officeart/2005/8/layout/hierarchy1"/>
    <dgm:cxn modelId="{E35A1B42-CFDF-7340-8D89-94BD5B1AAC5F}" type="presParOf" srcId="{BE0DDBB6-3237-C04A-83ED-D061F16236CD}" destId="{72872C65-C74D-2E4B-8A92-A4489068A069}" srcOrd="0" destOrd="0" presId="urn:microsoft.com/office/officeart/2005/8/layout/hierarchy1"/>
    <dgm:cxn modelId="{45CBCFB1-762C-6445-82AB-C242AFE5ABB9}" type="presParOf" srcId="{BE0DDBB6-3237-C04A-83ED-D061F16236CD}" destId="{F98A9530-E244-EC43-970C-659D9B0360B5}" srcOrd="1" destOrd="0" presId="urn:microsoft.com/office/officeart/2005/8/layout/hierarchy1"/>
    <dgm:cxn modelId="{D3FE1376-E0A2-484E-8983-EAC98A0D4BCF}" type="presParOf" srcId="{570D8733-3B25-F746-ABDA-998CD8524911}" destId="{E6106612-37DC-844A-93B0-7BB54A3184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21123-37AE-440F-9363-8324CBCA7C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83243A-6645-4E5E-ACD7-ECCD3B4E8F9F}">
      <dgm:prSet custT="1"/>
      <dgm:spPr/>
      <dgm:t>
        <a:bodyPr/>
        <a:lstStyle/>
        <a:p>
          <a:r>
            <a:rPr lang="en-US" sz="2400" baseline="0" dirty="0"/>
            <a:t>SA is the major CBASP change technique and it should be administered in approximately 75 % of the sessions.</a:t>
          </a:r>
          <a:endParaRPr lang="en-US" sz="2400" dirty="0"/>
        </a:p>
      </dgm:t>
    </dgm:pt>
    <dgm:pt modelId="{9123FEE7-567C-41DC-9345-E3D5DD15D8B9}" type="parTrans" cxnId="{6AFD7385-67CE-48DD-A615-FFDA27135539}">
      <dgm:prSet/>
      <dgm:spPr/>
      <dgm:t>
        <a:bodyPr/>
        <a:lstStyle/>
        <a:p>
          <a:endParaRPr lang="en-US"/>
        </a:p>
      </dgm:t>
    </dgm:pt>
    <dgm:pt modelId="{94E63A6E-C2EB-4166-92C9-2AF98819DD0D}" type="sibTrans" cxnId="{6AFD7385-67CE-48DD-A615-FFDA27135539}">
      <dgm:prSet/>
      <dgm:spPr/>
      <dgm:t>
        <a:bodyPr/>
        <a:lstStyle/>
        <a:p>
          <a:endParaRPr lang="en-US"/>
        </a:p>
      </dgm:t>
    </dgm:pt>
    <dgm:pt modelId="{A705768C-75D0-41B6-9482-32C352C55FA5}">
      <dgm:prSet custT="1"/>
      <dgm:spPr/>
      <dgm:t>
        <a:bodyPr/>
        <a:lstStyle/>
        <a:p>
          <a:r>
            <a:rPr lang="en-US" sz="2400" baseline="0" dirty="0"/>
            <a:t>SA is a 5-step exercise with the chief purpose of teaching chronic patients that their behavior has consequences. </a:t>
          </a:r>
          <a:endParaRPr lang="en-US" sz="2400" dirty="0"/>
        </a:p>
      </dgm:t>
    </dgm:pt>
    <dgm:pt modelId="{420B39AA-312F-4EF2-9FEA-3F21C84F53DF}" type="parTrans" cxnId="{C3124F38-3897-4DC3-999C-848451FA980F}">
      <dgm:prSet/>
      <dgm:spPr/>
      <dgm:t>
        <a:bodyPr/>
        <a:lstStyle/>
        <a:p>
          <a:endParaRPr lang="en-US"/>
        </a:p>
      </dgm:t>
    </dgm:pt>
    <dgm:pt modelId="{7AA296BF-1E97-40A5-A7D5-599C6969A41C}" type="sibTrans" cxnId="{C3124F38-3897-4DC3-999C-848451FA980F}">
      <dgm:prSet/>
      <dgm:spPr/>
      <dgm:t>
        <a:bodyPr/>
        <a:lstStyle/>
        <a:p>
          <a:endParaRPr lang="en-US"/>
        </a:p>
      </dgm:t>
    </dgm:pt>
    <dgm:pt modelId="{C1610FC0-183B-481F-BD74-D464B2042078}">
      <dgm:prSet custT="1"/>
      <dgm:spPr/>
      <dgm:t>
        <a:bodyPr/>
        <a:lstStyle/>
        <a:p>
          <a:r>
            <a:rPr lang="en-US" sz="2400" baseline="0" dirty="0"/>
            <a:t>Doing SA over repeated sessions also leads to a perceptual set of </a:t>
          </a:r>
          <a:r>
            <a:rPr lang="en-US" sz="2400" i="1" baseline="0" dirty="0"/>
            <a:t>perceived functionality</a:t>
          </a:r>
          <a:r>
            <a:rPr lang="en-US" sz="2400" baseline="0" dirty="0"/>
            <a:t> (a formal operational skill) which is the learned ability to identify the consequences one produces with others.</a:t>
          </a:r>
          <a:endParaRPr lang="en-US" sz="2400" dirty="0"/>
        </a:p>
      </dgm:t>
    </dgm:pt>
    <dgm:pt modelId="{EC10117E-C262-4D30-B8C7-624823417382}" type="parTrans" cxnId="{6B970A45-86F7-40E2-BE5B-9168BD6A2492}">
      <dgm:prSet/>
      <dgm:spPr/>
      <dgm:t>
        <a:bodyPr/>
        <a:lstStyle/>
        <a:p>
          <a:endParaRPr lang="en-US"/>
        </a:p>
      </dgm:t>
    </dgm:pt>
    <dgm:pt modelId="{09D5075B-6AE7-4009-B3A5-47DDDAA61E1A}" type="sibTrans" cxnId="{6B970A45-86F7-40E2-BE5B-9168BD6A2492}">
      <dgm:prSet/>
      <dgm:spPr/>
      <dgm:t>
        <a:bodyPr/>
        <a:lstStyle/>
        <a:p>
          <a:endParaRPr lang="en-US"/>
        </a:p>
      </dgm:t>
    </dgm:pt>
    <dgm:pt modelId="{48E20E4C-B084-45FE-A18B-0CACA0A4775E}" type="pres">
      <dgm:prSet presAssocID="{1B621123-37AE-440F-9363-8324CBCA7CD2}" presName="root" presStyleCnt="0">
        <dgm:presLayoutVars>
          <dgm:dir/>
          <dgm:resizeHandles val="exact"/>
        </dgm:presLayoutVars>
      </dgm:prSet>
      <dgm:spPr/>
    </dgm:pt>
    <dgm:pt modelId="{B90893A3-3350-4789-85D3-0522474DD84A}" type="pres">
      <dgm:prSet presAssocID="{8F83243A-6645-4E5E-ACD7-ECCD3B4E8F9F}" presName="compNode" presStyleCnt="0"/>
      <dgm:spPr/>
    </dgm:pt>
    <dgm:pt modelId="{77B88DC7-B56C-48E4-8D08-AE8C28C725BD}" type="pres">
      <dgm:prSet presAssocID="{8F83243A-6645-4E5E-ACD7-ECCD3B4E8F9F}" presName="bgRect" presStyleLbl="bgShp" presStyleIdx="0" presStyleCnt="3"/>
      <dgm:spPr/>
    </dgm:pt>
    <dgm:pt modelId="{C12B2370-7032-44C6-8908-5F5D82A29638}" type="pres">
      <dgm:prSet presAssocID="{8F83243A-6645-4E5E-ACD7-ECCD3B4E8F9F}" presName="iconRect" presStyleLbl="node1" presStyleIdx="0" presStyleCnt="3" custFlipVert="1" custScaleY="95079" custLinFactNeighborX="-8549" custLinFactNeighborY="14764"/>
      <dgm:spPr>
        <a:ln>
          <a:noFill/>
        </a:ln>
      </dgm:spPr>
    </dgm:pt>
    <dgm:pt modelId="{43DF4928-7DE6-49FC-B7D4-EE735B36EB80}" type="pres">
      <dgm:prSet presAssocID="{8F83243A-6645-4E5E-ACD7-ECCD3B4E8F9F}" presName="spaceRect" presStyleCnt="0"/>
      <dgm:spPr/>
    </dgm:pt>
    <dgm:pt modelId="{FD410115-BF9F-4FC0-A4B0-F9ADE2708116}" type="pres">
      <dgm:prSet presAssocID="{8F83243A-6645-4E5E-ACD7-ECCD3B4E8F9F}" presName="parTx" presStyleLbl="revTx" presStyleIdx="0" presStyleCnt="3">
        <dgm:presLayoutVars>
          <dgm:chMax val="0"/>
          <dgm:chPref val="0"/>
        </dgm:presLayoutVars>
      </dgm:prSet>
      <dgm:spPr/>
    </dgm:pt>
    <dgm:pt modelId="{0F0EF6E2-6EC3-4E03-84C2-FA0CF82E2E47}" type="pres">
      <dgm:prSet presAssocID="{94E63A6E-C2EB-4166-92C9-2AF98819DD0D}" presName="sibTrans" presStyleCnt="0"/>
      <dgm:spPr/>
    </dgm:pt>
    <dgm:pt modelId="{62B576C0-7537-4068-9806-1B7D57A8B5D1}" type="pres">
      <dgm:prSet presAssocID="{A705768C-75D0-41B6-9482-32C352C55FA5}" presName="compNode" presStyleCnt="0"/>
      <dgm:spPr/>
    </dgm:pt>
    <dgm:pt modelId="{751B9448-34E5-4830-BAE5-1F0788292A49}" type="pres">
      <dgm:prSet presAssocID="{A705768C-75D0-41B6-9482-32C352C55FA5}" presName="bgRect" presStyleLbl="bgShp" presStyleIdx="1" presStyleCnt="3"/>
      <dgm:spPr/>
    </dgm:pt>
    <dgm:pt modelId="{5C54286F-6E04-4CDF-BEB8-4941C12FD24B}" type="pres">
      <dgm:prSet presAssocID="{A705768C-75D0-41B6-9482-32C352C55FA5}"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8145BF0-50DC-4936-B955-12C5D50CBF8E}" type="pres">
      <dgm:prSet presAssocID="{A705768C-75D0-41B6-9482-32C352C55FA5}" presName="spaceRect" presStyleCnt="0"/>
      <dgm:spPr/>
    </dgm:pt>
    <dgm:pt modelId="{1D6DE3FE-4F04-4580-A97A-8DCB891733A4}" type="pres">
      <dgm:prSet presAssocID="{A705768C-75D0-41B6-9482-32C352C55FA5}" presName="parTx" presStyleLbl="revTx" presStyleIdx="1" presStyleCnt="3">
        <dgm:presLayoutVars>
          <dgm:chMax val="0"/>
          <dgm:chPref val="0"/>
        </dgm:presLayoutVars>
      </dgm:prSet>
      <dgm:spPr/>
    </dgm:pt>
    <dgm:pt modelId="{C7220AB0-86F0-4C0F-8AB7-D4B58B2335F2}" type="pres">
      <dgm:prSet presAssocID="{7AA296BF-1E97-40A5-A7D5-599C6969A41C}" presName="sibTrans" presStyleCnt="0"/>
      <dgm:spPr/>
    </dgm:pt>
    <dgm:pt modelId="{3B528FEE-C59C-4578-9855-9EAA40E563DB}" type="pres">
      <dgm:prSet presAssocID="{C1610FC0-183B-481F-BD74-D464B2042078}" presName="compNode" presStyleCnt="0"/>
      <dgm:spPr/>
    </dgm:pt>
    <dgm:pt modelId="{A814E01A-D7B7-42F0-9766-156791B3A424}" type="pres">
      <dgm:prSet presAssocID="{C1610FC0-183B-481F-BD74-D464B2042078}" presName="bgRect" presStyleLbl="bgShp" presStyleIdx="2" presStyleCnt="3"/>
      <dgm:spPr/>
    </dgm:pt>
    <dgm:pt modelId="{BC2D2E69-92D8-41C8-9B34-DBAD30161794}" type="pres">
      <dgm:prSet presAssocID="{C1610FC0-183B-481F-BD74-D464B2042078}"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EAE288BD-5AF8-4C84-8ABF-D56ADAE7C3CA}" type="pres">
      <dgm:prSet presAssocID="{C1610FC0-183B-481F-BD74-D464B2042078}" presName="spaceRect" presStyleCnt="0"/>
      <dgm:spPr/>
    </dgm:pt>
    <dgm:pt modelId="{62F7C5C0-1D51-498C-88D9-F16D95DE67B6}" type="pres">
      <dgm:prSet presAssocID="{C1610FC0-183B-481F-BD74-D464B2042078}" presName="parTx" presStyleLbl="revTx" presStyleIdx="2" presStyleCnt="3">
        <dgm:presLayoutVars>
          <dgm:chMax val="0"/>
          <dgm:chPref val="0"/>
        </dgm:presLayoutVars>
      </dgm:prSet>
      <dgm:spPr/>
    </dgm:pt>
  </dgm:ptLst>
  <dgm:cxnLst>
    <dgm:cxn modelId="{E08BB603-CC2E-4489-A47F-1C25A6022F48}" type="presOf" srcId="{8F83243A-6645-4E5E-ACD7-ECCD3B4E8F9F}" destId="{FD410115-BF9F-4FC0-A4B0-F9ADE2708116}" srcOrd="0" destOrd="0" presId="urn:microsoft.com/office/officeart/2018/2/layout/IconVerticalSolidList"/>
    <dgm:cxn modelId="{35965F31-B46F-427C-B429-18A4E00186BF}" type="presOf" srcId="{C1610FC0-183B-481F-BD74-D464B2042078}" destId="{62F7C5C0-1D51-498C-88D9-F16D95DE67B6}" srcOrd="0" destOrd="0" presId="urn:microsoft.com/office/officeart/2018/2/layout/IconVerticalSolidList"/>
    <dgm:cxn modelId="{C3124F38-3897-4DC3-999C-848451FA980F}" srcId="{1B621123-37AE-440F-9363-8324CBCA7CD2}" destId="{A705768C-75D0-41B6-9482-32C352C55FA5}" srcOrd="1" destOrd="0" parTransId="{420B39AA-312F-4EF2-9FEA-3F21C84F53DF}" sibTransId="{7AA296BF-1E97-40A5-A7D5-599C6969A41C}"/>
    <dgm:cxn modelId="{6B970A45-86F7-40E2-BE5B-9168BD6A2492}" srcId="{1B621123-37AE-440F-9363-8324CBCA7CD2}" destId="{C1610FC0-183B-481F-BD74-D464B2042078}" srcOrd="2" destOrd="0" parTransId="{EC10117E-C262-4D30-B8C7-624823417382}" sibTransId="{09D5075B-6AE7-4009-B3A5-47DDDAA61E1A}"/>
    <dgm:cxn modelId="{DA28F655-E84C-49B4-94E7-E79795C77B49}" type="presOf" srcId="{1B621123-37AE-440F-9363-8324CBCA7CD2}" destId="{48E20E4C-B084-45FE-A18B-0CACA0A4775E}" srcOrd="0" destOrd="0" presId="urn:microsoft.com/office/officeart/2018/2/layout/IconVerticalSolidList"/>
    <dgm:cxn modelId="{6AFD7385-67CE-48DD-A615-FFDA27135539}" srcId="{1B621123-37AE-440F-9363-8324CBCA7CD2}" destId="{8F83243A-6645-4E5E-ACD7-ECCD3B4E8F9F}" srcOrd="0" destOrd="0" parTransId="{9123FEE7-567C-41DC-9345-E3D5DD15D8B9}" sibTransId="{94E63A6E-C2EB-4166-92C9-2AF98819DD0D}"/>
    <dgm:cxn modelId="{A52D84DC-859C-4A0F-A360-3639414E86BA}" type="presOf" srcId="{A705768C-75D0-41B6-9482-32C352C55FA5}" destId="{1D6DE3FE-4F04-4580-A97A-8DCB891733A4}" srcOrd="0" destOrd="0" presId="urn:microsoft.com/office/officeart/2018/2/layout/IconVerticalSolidList"/>
    <dgm:cxn modelId="{9D6EEAF3-918B-4E92-A340-4C5095B61B93}" type="presParOf" srcId="{48E20E4C-B084-45FE-A18B-0CACA0A4775E}" destId="{B90893A3-3350-4789-85D3-0522474DD84A}" srcOrd="0" destOrd="0" presId="urn:microsoft.com/office/officeart/2018/2/layout/IconVerticalSolidList"/>
    <dgm:cxn modelId="{35E10AE9-2C2B-4A1C-9C89-E05BE5259031}" type="presParOf" srcId="{B90893A3-3350-4789-85D3-0522474DD84A}" destId="{77B88DC7-B56C-48E4-8D08-AE8C28C725BD}" srcOrd="0" destOrd="0" presId="urn:microsoft.com/office/officeart/2018/2/layout/IconVerticalSolidList"/>
    <dgm:cxn modelId="{67BA7EFA-3F31-4601-B656-465C882A3FD5}" type="presParOf" srcId="{B90893A3-3350-4789-85D3-0522474DD84A}" destId="{C12B2370-7032-44C6-8908-5F5D82A29638}" srcOrd="1" destOrd="0" presId="urn:microsoft.com/office/officeart/2018/2/layout/IconVerticalSolidList"/>
    <dgm:cxn modelId="{1B5BE6D2-E5BD-4FF0-A59F-953A8EE70271}" type="presParOf" srcId="{B90893A3-3350-4789-85D3-0522474DD84A}" destId="{43DF4928-7DE6-49FC-B7D4-EE735B36EB80}" srcOrd="2" destOrd="0" presId="urn:microsoft.com/office/officeart/2018/2/layout/IconVerticalSolidList"/>
    <dgm:cxn modelId="{66E7D4CD-EC48-40F0-904D-CA5276AEA5D9}" type="presParOf" srcId="{B90893A3-3350-4789-85D3-0522474DD84A}" destId="{FD410115-BF9F-4FC0-A4B0-F9ADE2708116}" srcOrd="3" destOrd="0" presId="urn:microsoft.com/office/officeart/2018/2/layout/IconVerticalSolidList"/>
    <dgm:cxn modelId="{22FDC32F-D438-4F7F-9237-8E43E850E304}" type="presParOf" srcId="{48E20E4C-B084-45FE-A18B-0CACA0A4775E}" destId="{0F0EF6E2-6EC3-4E03-84C2-FA0CF82E2E47}" srcOrd="1" destOrd="0" presId="urn:microsoft.com/office/officeart/2018/2/layout/IconVerticalSolidList"/>
    <dgm:cxn modelId="{2DD930E3-6F3D-499A-894C-E12C0187E332}" type="presParOf" srcId="{48E20E4C-B084-45FE-A18B-0CACA0A4775E}" destId="{62B576C0-7537-4068-9806-1B7D57A8B5D1}" srcOrd="2" destOrd="0" presId="urn:microsoft.com/office/officeart/2018/2/layout/IconVerticalSolidList"/>
    <dgm:cxn modelId="{02E193CE-3647-4059-964D-50913711EE30}" type="presParOf" srcId="{62B576C0-7537-4068-9806-1B7D57A8B5D1}" destId="{751B9448-34E5-4830-BAE5-1F0788292A49}" srcOrd="0" destOrd="0" presId="urn:microsoft.com/office/officeart/2018/2/layout/IconVerticalSolidList"/>
    <dgm:cxn modelId="{7FE9739D-4474-4D23-915E-A23EF4AAA98F}" type="presParOf" srcId="{62B576C0-7537-4068-9806-1B7D57A8B5D1}" destId="{5C54286F-6E04-4CDF-BEB8-4941C12FD24B}" srcOrd="1" destOrd="0" presId="urn:microsoft.com/office/officeart/2018/2/layout/IconVerticalSolidList"/>
    <dgm:cxn modelId="{253B57FB-5B87-4BAB-ACCE-7F2B1C9350E4}" type="presParOf" srcId="{62B576C0-7537-4068-9806-1B7D57A8B5D1}" destId="{08145BF0-50DC-4936-B955-12C5D50CBF8E}" srcOrd="2" destOrd="0" presId="urn:microsoft.com/office/officeart/2018/2/layout/IconVerticalSolidList"/>
    <dgm:cxn modelId="{0F10F213-C685-46E7-B574-3257E374A062}" type="presParOf" srcId="{62B576C0-7537-4068-9806-1B7D57A8B5D1}" destId="{1D6DE3FE-4F04-4580-A97A-8DCB891733A4}" srcOrd="3" destOrd="0" presId="urn:microsoft.com/office/officeart/2018/2/layout/IconVerticalSolidList"/>
    <dgm:cxn modelId="{E59C85A4-4264-4BC1-8822-5202CB90E839}" type="presParOf" srcId="{48E20E4C-B084-45FE-A18B-0CACA0A4775E}" destId="{C7220AB0-86F0-4C0F-8AB7-D4B58B2335F2}" srcOrd="3" destOrd="0" presId="urn:microsoft.com/office/officeart/2018/2/layout/IconVerticalSolidList"/>
    <dgm:cxn modelId="{BA4DCE8F-8BDF-4550-A66D-99D2AC96CBBD}" type="presParOf" srcId="{48E20E4C-B084-45FE-A18B-0CACA0A4775E}" destId="{3B528FEE-C59C-4578-9855-9EAA40E563DB}" srcOrd="4" destOrd="0" presId="urn:microsoft.com/office/officeart/2018/2/layout/IconVerticalSolidList"/>
    <dgm:cxn modelId="{E553A2CA-EB59-4391-AC3C-3EF88B1F97D6}" type="presParOf" srcId="{3B528FEE-C59C-4578-9855-9EAA40E563DB}" destId="{A814E01A-D7B7-42F0-9766-156791B3A424}" srcOrd="0" destOrd="0" presId="urn:microsoft.com/office/officeart/2018/2/layout/IconVerticalSolidList"/>
    <dgm:cxn modelId="{7DF4069B-B368-4873-BCC3-D7CEEFB8700A}" type="presParOf" srcId="{3B528FEE-C59C-4578-9855-9EAA40E563DB}" destId="{BC2D2E69-92D8-41C8-9B34-DBAD30161794}" srcOrd="1" destOrd="0" presId="urn:microsoft.com/office/officeart/2018/2/layout/IconVerticalSolidList"/>
    <dgm:cxn modelId="{8EC4360F-E35E-4504-8ABA-5B3948A41207}" type="presParOf" srcId="{3B528FEE-C59C-4578-9855-9EAA40E563DB}" destId="{EAE288BD-5AF8-4C84-8ABF-D56ADAE7C3CA}" srcOrd="2" destOrd="0" presId="urn:microsoft.com/office/officeart/2018/2/layout/IconVerticalSolidList"/>
    <dgm:cxn modelId="{5350BFD7-51AF-4A45-BF5C-A3A2DE6D0D9D}" type="presParOf" srcId="{3B528FEE-C59C-4578-9855-9EAA40E563DB}" destId="{62F7C5C0-1D51-498C-88D9-F16D95DE67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7433BE-EA12-4B4A-B903-01930BEF4EE9}" type="doc">
      <dgm:prSet loTypeId="urn:microsoft.com/office/officeart/2005/8/layout/arrow2" loCatId="relationship" qsTypeId="urn:microsoft.com/office/officeart/2005/8/quickstyle/simple1" qsCatId="simple" csTypeId="urn:microsoft.com/office/officeart/2005/8/colors/accent1_2" csCatId="accent1" phldr="1"/>
      <dgm:spPr/>
      <dgm:t>
        <a:bodyPr/>
        <a:lstStyle/>
        <a:p>
          <a:endParaRPr lang="en-US"/>
        </a:p>
      </dgm:t>
    </dgm:pt>
    <dgm:pt modelId="{CBAC2B5D-48C0-DC4B-B76F-3E898F3FA0CF}">
      <dgm:prSet custT="1"/>
      <dgm:spPr/>
      <dgm:t>
        <a:bodyPr/>
        <a:lstStyle/>
        <a:p>
          <a:r>
            <a:rPr lang="en-US" sz="1500" baseline="0" dirty="0"/>
            <a:t>An instance during the session where the core-fear implicated by the Transference Hypothesis arises. If appropriate, the Interpersonal Discrimination Exercise (IDE) may then be administered.</a:t>
          </a:r>
          <a:endParaRPr lang="en-US" sz="1500" dirty="0"/>
        </a:p>
      </dgm:t>
    </dgm:pt>
    <dgm:pt modelId="{79792420-3BDB-5749-B41D-A9710791C863}" type="parTrans" cxnId="{9644ED58-8349-F946-A629-D8B52F5EDA9B}">
      <dgm:prSet/>
      <dgm:spPr/>
      <dgm:t>
        <a:bodyPr/>
        <a:lstStyle/>
        <a:p>
          <a:endParaRPr lang="en-US"/>
        </a:p>
      </dgm:t>
    </dgm:pt>
    <dgm:pt modelId="{A6261171-D90E-5A41-9CE0-06068BF1F588}" type="sibTrans" cxnId="{9644ED58-8349-F946-A629-D8B52F5EDA9B}">
      <dgm:prSet/>
      <dgm:spPr/>
      <dgm:t>
        <a:bodyPr/>
        <a:lstStyle/>
        <a:p>
          <a:endParaRPr lang="en-US"/>
        </a:p>
      </dgm:t>
    </dgm:pt>
    <dgm:pt modelId="{48006332-33AE-8644-8269-C681077E07E8}">
      <dgm:prSet custT="1"/>
      <dgm:spPr/>
      <dgm:t>
        <a:bodyPr/>
        <a:lstStyle/>
        <a:p>
          <a:r>
            <a:rPr lang="en-US" sz="1500" baseline="0" dirty="0"/>
            <a:t>Clinicians look for the core-fear in situation (“hot spot”) that may produce the feared consequence and process this with patients.</a:t>
          </a:r>
          <a:endParaRPr lang="en-US" sz="1500" dirty="0"/>
        </a:p>
      </dgm:t>
    </dgm:pt>
    <dgm:pt modelId="{BFE73859-815E-044F-AD2B-613AEE5F18B7}" type="parTrans" cxnId="{C96A93A7-1FDA-164E-81A3-F693B34267E4}">
      <dgm:prSet/>
      <dgm:spPr/>
      <dgm:t>
        <a:bodyPr/>
        <a:lstStyle/>
        <a:p>
          <a:endParaRPr lang="en-US"/>
        </a:p>
      </dgm:t>
    </dgm:pt>
    <dgm:pt modelId="{1FE5C7D9-A669-0B4A-BCBC-1001D9E843BA}" type="sibTrans" cxnId="{C96A93A7-1FDA-164E-81A3-F693B34267E4}">
      <dgm:prSet/>
      <dgm:spPr/>
      <dgm:t>
        <a:bodyPr/>
        <a:lstStyle/>
        <a:p>
          <a:endParaRPr lang="en-US"/>
        </a:p>
      </dgm:t>
    </dgm:pt>
    <dgm:pt modelId="{830A040F-D2ED-5A4E-AD48-CE7A4779E4FC}" type="pres">
      <dgm:prSet presAssocID="{187433BE-EA12-4B4A-B903-01930BEF4EE9}" presName="arrowDiagram" presStyleCnt="0">
        <dgm:presLayoutVars>
          <dgm:chMax val="5"/>
          <dgm:dir/>
          <dgm:resizeHandles val="exact"/>
        </dgm:presLayoutVars>
      </dgm:prSet>
      <dgm:spPr/>
    </dgm:pt>
    <dgm:pt modelId="{4EDAA24E-D1C1-5041-94AE-DDAD4D946528}" type="pres">
      <dgm:prSet presAssocID="{187433BE-EA12-4B4A-B903-01930BEF4EE9}" presName="arrow" presStyleLbl="bgShp" presStyleIdx="0" presStyleCnt="1"/>
      <dgm:spPr/>
    </dgm:pt>
    <dgm:pt modelId="{439F1A7F-67C0-9F4D-88F7-72CB0AA4DC8F}" type="pres">
      <dgm:prSet presAssocID="{187433BE-EA12-4B4A-B903-01930BEF4EE9}" presName="arrowDiagram2" presStyleCnt="0"/>
      <dgm:spPr/>
    </dgm:pt>
    <dgm:pt modelId="{098D91B8-1EF7-2D41-A989-622D762328FF}" type="pres">
      <dgm:prSet presAssocID="{CBAC2B5D-48C0-DC4B-B76F-3E898F3FA0CF}" presName="bullet2a" presStyleLbl="node1" presStyleIdx="0" presStyleCnt="2" custLinFactY="-100000" custLinFactNeighborX="-75228" custLinFactNeighborY="-194076"/>
      <dgm:spPr/>
    </dgm:pt>
    <dgm:pt modelId="{B755AFB0-B22A-0341-8754-B7FB168F3981}" type="pres">
      <dgm:prSet presAssocID="{CBAC2B5D-48C0-DC4B-B76F-3E898F3FA0CF}" presName="textBox2a" presStyleLbl="revTx" presStyleIdx="0" presStyleCnt="2" custLinFactNeighborX="7566" custLinFactNeighborY="-34692">
        <dgm:presLayoutVars>
          <dgm:bulletEnabled val="1"/>
        </dgm:presLayoutVars>
      </dgm:prSet>
      <dgm:spPr/>
    </dgm:pt>
    <dgm:pt modelId="{7A8C8E76-A5DB-3C44-A0BF-413CBAA45BD2}" type="pres">
      <dgm:prSet presAssocID="{48006332-33AE-8644-8269-C681077E07E8}" presName="bullet2b" presStyleLbl="node1" presStyleIdx="1" presStyleCnt="2" custLinFactX="100000" custLinFactY="-100000" custLinFactNeighborX="151126" custLinFactNeighborY="-168566"/>
      <dgm:spPr/>
    </dgm:pt>
    <dgm:pt modelId="{449C20B2-B179-AA44-97F2-1FA8F0D00F7D}" type="pres">
      <dgm:prSet presAssocID="{48006332-33AE-8644-8269-C681077E07E8}" presName="textBox2b" presStyleLbl="revTx" presStyleIdx="1" presStyleCnt="2" custLinFactNeighborX="57847" custLinFactNeighborY="-25646">
        <dgm:presLayoutVars>
          <dgm:bulletEnabled val="1"/>
        </dgm:presLayoutVars>
      </dgm:prSet>
      <dgm:spPr/>
    </dgm:pt>
  </dgm:ptLst>
  <dgm:cxnLst>
    <dgm:cxn modelId="{1E46C05F-9191-CF40-A6BA-62E97F77E56E}" type="presOf" srcId="{CBAC2B5D-48C0-DC4B-B76F-3E898F3FA0CF}" destId="{B755AFB0-B22A-0341-8754-B7FB168F3981}" srcOrd="0" destOrd="0" presId="urn:microsoft.com/office/officeart/2005/8/layout/arrow2"/>
    <dgm:cxn modelId="{9644ED58-8349-F946-A629-D8B52F5EDA9B}" srcId="{187433BE-EA12-4B4A-B903-01930BEF4EE9}" destId="{CBAC2B5D-48C0-DC4B-B76F-3E898F3FA0CF}" srcOrd="0" destOrd="0" parTransId="{79792420-3BDB-5749-B41D-A9710791C863}" sibTransId="{A6261171-D90E-5A41-9CE0-06068BF1F588}"/>
    <dgm:cxn modelId="{C96A93A7-1FDA-164E-81A3-F693B34267E4}" srcId="{187433BE-EA12-4B4A-B903-01930BEF4EE9}" destId="{48006332-33AE-8644-8269-C681077E07E8}" srcOrd="1" destOrd="0" parTransId="{BFE73859-815E-044F-AD2B-613AEE5F18B7}" sibTransId="{1FE5C7D9-A669-0B4A-BCBC-1001D9E843BA}"/>
    <dgm:cxn modelId="{BAA4B5C4-396B-2E47-91AA-C00693916380}" type="presOf" srcId="{187433BE-EA12-4B4A-B903-01930BEF4EE9}" destId="{830A040F-D2ED-5A4E-AD48-CE7A4779E4FC}" srcOrd="0" destOrd="0" presId="urn:microsoft.com/office/officeart/2005/8/layout/arrow2"/>
    <dgm:cxn modelId="{C4073CCB-004A-B54F-8FDD-0CE7EE9F9375}" type="presOf" srcId="{48006332-33AE-8644-8269-C681077E07E8}" destId="{449C20B2-B179-AA44-97F2-1FA8F0D00F7D}" srcOrd="0" destOrd="0" presId="urn:microsoft.com/office/officeart/2005/8/layout/arrow2"/>
    <dgm:cxn modelId="{6D054519-10D0-8544-97A9-FC7F9412326C}" type="presParOf" srcId="{830A040F-D2ED-5A4E-AD48-CE7A4779E4FC}" destId="{4EDAA24E-D1C1-5041-94AE-DDAD4D946528}" srcOrd="0" destOrd="0" presId="urn:microsoft.com/office/officeart/2005/8/layout/arrow2"/>
    <dgm:cxn modelId="{DE4EF8BF-ECE7-BA42-84E6-426E4E9E7D8B}" type="presParOf" srcId="{830A040F-D2ED-5A4E-AD48-CE7A4779E4FC}" destId="{439F1A7F-67C0-9F4D-88F7-72CB0AA4DC8F}" srcOrd="1" destOrd="0" presId="urn:microsoft.com/office/officeart/2005/8/layout/arrow2"/>
    <dgm:cxn modelId="{EC910CDA-DE34-E346-B3D3-9AE789009958}" type="presParOf" srcId="{439F1A7F-67C0-9F4D-88F7-72CB0AA4DC8F}" destId="{098D91B8-1EF7-2D41-A989-622D762328FF}" srcOrd="0" destOrd="0" presId="urn:microsoft.com/office/officeart/2005/8/layout/arrow2"/>
    <dgm:cxn modelId="{13F827F3-CCF2-6B4B-81D9-FEDB177B9DD0}" type="presParOf" srcId="{439F1A7F-67C0-9F4D-88F7-72CB0AA4DC8F}" destId="{B755AFB0-B22A-0341-8754-B7FB168F3981}" srcOrd="1" destOrd="0" presId="urn:microsoft.com/office/officeart/2005/8/layout/arrow2"/>
    <dgm:cxn modelId="{0538CE87-72D8-AB43-B076-6883C5F82552}" type="presParOf" srcId="{439F1A7F-67C0-9F4D-88F7-72CB0AA4DC8F}" destId="{7A8C8E76-A5DB-3C44-A0BF-413CBAA45BD2}" srcOrd="2" destOrd="0" presId="urn:microsoft.com/office/officeart/2005/8/layout/arrow2"/>
    <dgm:cxn modelId="{DED76F14-CFF7-F54B-83C0-F12116FE12F9}" type="presParOf" srcId="{439F1A7F-67C0-9F4D-88F7-72CB0AA4DC8F}" destId="{449C20B2-B179-AA44-97F2-1FA8F0D00F7D}"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97F97E-48CC-46D5-ABEB-E2F76BB84C9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C3F130D-C773-46E7-B633-8E0111E54D32}">
      <dgm:prSet/>
      <dgm:spPr/>
      <dgm:t>
        <a:bodyPr/>
        <a:lstStyle/>
        <a:p>
          <a:r>
            <a:rPr lang="en-US"/>
            <a:t>Choreograph a collaborative focus on resolving current problems of living using behavioral analytic procedures:</a:t>
          </a:r>
        </a:p>
      </dgm:t>
    </dgm:pt>
    <dgm:pt modelId="{A3688E59-3725-4467-A025-9E026189933B}" type="parTrans" cxnId="{30813CDB-051F-497E-BAD6-C3943C335EA5}">
      <dgm:prSet/>
      <dgm:spPr/>
      <dgm:t>
        <a:bodyPr/>
        <a:lstStyle/>
        <a:p>
          <a:endParaRPr lang="en-US"/>
        </a:p>
      </dgm:t>
    </dgm:pt>
    <dgm:pt modelId="{5C84FAAB-4F01-43D0-A138-5306016F093B}" type="sibTrans" cxnId="{30813CDB-051F-497E-BAD6-C3943C335EA5}">
      <dgm:prSet/>
      <dgm:spPr/>
      <dgm:t>
        <a:bodyPr/>
        <a:lstStyle/>
        <a:p>
          <a:endParaRPr lang="en-US"/>
        </a:p>
      </dgm:t>
    </dgm:pt>
    <dgm:pt modelId="{2A769CC3-3C9B-40CE-B4AF-4AA86F0686B7}">
      <dgm:prSet/>
      <dgm:spPr/>
      <dgm:t>
        <a:bodyPr/>
        <a:lstStyle/>
        <a:p>
          <a:r>
            <a:rPr lang="en-US" dirty="0"/>
            <a:t>To help patients to make connections between their behaviors and consequences: </a:t>
          </a:r>
        </a:p>
      </dgm:t>
    </dgm:pt>
    <dgm:pt modelId="{BDFA3CFD-AE9B-4514-8E3F-DD1D0EB84C9F}" type="parTrans" cxnId="{F9CC1F4F-7172-4A32-9B39-47C322A3D839}">
      <dgm:prSet/>
      <dgm:spPr/>
      <dgm:t>
        <a:bodyPr/>
        <a:lstStyle/>
        <a:p>
          <a:endParaRPr lang="en-US"/>
        </a:p>
      </dgm:t>
    </dgm:pt>
    <dgm:pt modelId="{7D62D556-C046-454F-930A-60784BB81DB9}" type="sibTrans" cxnId="{F9CC1F4F-7172-4A32-9B39-47C322A3D839}">
      <dgm:prSet/>
      <dgm:spPr/>
      <dgm:t>
        <a:bodyPr/>
        <a:lstStyle/>
        <a:p>
          <a:endParaRPr lang="en-US"/>
        </a:p>
      </dgm:t>
    </dgm:pt>
    <dgm:pt modelId="{1EC82554-4EBC-4BB1-87A1-8BD576E42039}">
      <dgm:prSet/>
      <dgm:spPr/>
      <dgm:t>
        <a:bodyPr/>
        <a:lstStyle/>
        <a:p>
          <a:r>
            <a:rPr lang="en-US"/>
            <a:t>-  Behavioral skills</a:t>
          </a:r>
        </a:p>
      </dgm:t>
    </dgm:pt>
    <dgm:pt modelId="{9F3049FD-3424-404A-9B08-188EF0703B39}" type="parTrans" cxnId="{ACC5031C-53A0-423D-9D7C-050AC62795B3}">
      <dgm:prSet/>
      <dgm:spPr/>
      <dgm:t>
        <a:bodyPr/>
        <a:lstStyle/>
        <a:p>
          <a:endParaRPr lang="en-US"/>
        </a:p>
      </dgm:t>
    </dgm:pt>
    <dgm:pt modelId="{3D0C21AB-B626-49D3-A99F-C33B1B212E93}" type="sibTrans" cxnId="{ACC5031C-53A0-423D-9D7C-050AC62795B3}">
      <dgm:prSet/>
      <dgm:spPr/>
      <dgm:t>
        <a:bodyPr/>
        <a:lstStyle/>
        <a:p>
          <a:endParaRPr lang="en-US"/>
        </a:p>
      </dgm:t>
    </dgm:pt>
    <dgm:pt modelId="{01D2FC75-E54D-4F0D-AFAD-7A9BA521AEFE}">
      <dgm:prSet/>
      <dgm:spPr/>
      <dgm:t>
        <a:bodyPr/>
        <a:lstStyle/>
        <a:p>
          <a:r>
            <a:rPr lang="en-US"/>
            <a:t>- Empathically responsive </a:t>
          </a:r>
        </a:p>
      </dgm:t>
    </dgm:pt>
    <dgm:pt modelId="{0A5DA910-CEE7-4547-A68C-BEFD951F883A}" type="parTrans" cxnId="{F1B57679-A13D-4B34-B811-F7F850CC13A9}">
      <dgm:prSet/>
      <dgm:spPr/>
      <dgm:t>
        <a:bodyPr/>
        <a:lstStyle/>
        <a:p>
          <a:endParaRPr lang="en-US"/>
        </a:p>
      </dgm:t>
    </dgm:pt>
    <dgm:pt modelId="{6D933FE7-3841-4668-9115-2D4727507CC6}" type="sibTrans" cxnId="{F1B57679-A13D-4B34-B811-F7F850CC13A9}">
      <dgm:prSet/>
      <dgm:spPr/>
      <dgm:t>
        <a:bodyPr/>
        <a:lstStyle/>
        <a:p>
          <a:endParaRPr lang="en-US"/>
        </a:p>
      </dgm:t>
    </dgm:pt>
    <dgm:pt modelId="{3BCA216D-BABB-457A-BA58-CAAE17482234}">
      <dgm:prSet/>
      <dgm:spPr/>
      <dgm:t>
        <a:bodyPr/>
        <a:lstStyle/>
        <a:p>
          <a:r>
            <a:rPr lang="en-US" dirty="0"/>
            <a:t>- Socialized type of language exchange </a:t>
          </a:r>
        </a:p>
      </dgm:t>
    </dgm:pt>
    <dgm:pt modelId="{17E734D1-CBA5-481D-9610-C196E9F9798F}" type="parTrans" cxnId="{7B48743A-F4B2-43D3-A322-96F780861FD3}">
      <dgm:prSet/>
      <dgm:spPr/>
      <dgm:t>
        <a:bodyPr/>
        <a:lstStyle/>
        <a:p>
          <a:endParaRPr lang="en-US"/>
        </a:p>
      </dgm:t>
    </dgm:pt>
    <dgm:pt modelId="{751DAA27-CDFE-493B-AC83-3CC451482D42}" type="sibTrans" cxnId="{7B48743A-F4B2-43D3-A322-96F780861FD3}">
      <dgm:prSet/>
      <dgm:spPr/>
      <dgm:t>
        <a:bodyPr/>
        <a:lstStyle/>
        <a:p>
          <a:endParaRPr lang="en-US"/>
        </a:p>
      </dgm:t>
    </dgm:pt>
    <dgm:pt modelId="{C18FB209-94BB-3748-B740-B3116B89D21E}" type="pres">
      <dgm:prSet presAssocID="{C097F97E-48CC-46D5-ABEB-E2F76BB84C9D}" presName="Name0" presStyleCnt="0">
        <dgm:presLayoutVars>
          <dgm:dir/>
          <dgm:animLvl val="lvl"/>
          <dgm:resizeHandles val="exact"/>
        </dgm:presLayoutVars>
      </dgm:prSet>
      <dgm:spPr/>
    </dgm:pt>
    <dgm:pt modelId="{2849A005-E873-9B44-96C3-7D77189EF95C}" type="pres">
      <dgm:prSet presAssocID="{2A769CC3-3C9B-40CE-B4AF-4AA86F0686B7}" presName="boxAndChildren" presStyleCnt="0"/>
      <dgm:spPr/>
    </dgm:pt>
    <dgm:pt modelId="{93B2F6C0-BB3C-4D4F-B9A4-319248AEBE95}" type="pres">
      <dgm:prSet presAssocID="{2A769CC3-3C9B-40CE-B4AF-4AA86F0686B7}" presName="parentTextBox" presStyleLbl="node1" presStyleIdx="0" presStyleCnt="2"/>
      <dgm:spPr/>
    </dgm:pt>
    <dgm:pt modelId="{4F9080C7-5D09-714F-9D90-FC3E4BCB6782}" type="pres">
      <dgm:prSet presAssocID="{2A769CC3-3C9B-40CE-B4AF-4AA86F0686B7}" presName="entireBox" presStyleLbl="node1" presStyleIdx="0" presStyleCnt="2"/>
      <dgm:spPr/>
    </dgm:pt>
    <dgm:pt modelId="{BFE699BB-C92D-4641-A034-8DA32C376807}" type="pres">
      <dgm:prSet presAssocID="{2A769CC3-3C9B-40CE-B4AF-4AA86F0686B7}" presName="descendantBox" presStyleCnt="0"/>
      <dgm:spPr/>
    </dgm:pt>
    <dgm:pt modelId="{96E3344C-716E-7944-8896-2714043B658C}" type="pres">
      <dgm:prSet presAssocID="{1EC82554-4EBC-4BB1-87A1-8BD576E42039}" presName="childTextBox" presStyleLbl="fgAccFollowNode1" presStyleIdx="0" presStyleCnt="3">
        <dgm:presLayoutVars>
          <dgm:bulletEnabled val="1"/>
        </dgm:presLayoutVars>
      </dgm:prSet>
      <dgm:spPr/>
    </dgm:pt>
    <dgm:pt modelId="{77C4D74D-1A44-A047-BAED-EAE54DC07D7B}" type="pres">
      <dgm:prSet presAssocID="{01D2FC75-E54D-4F0D-AFAD-7A9BA521AEFE}" presName="childTextBox" presStyleLbl="fgAccFollowNode1" presStyleIdx="1" presStyleCnt="3">
        <dgm:presLayoutVars>
          <dgm:bulletEnabled val="1"/>
        </dgm:presLayoutVars>
      </dgm:prSet>
      <dgm:spPr/>
    </dgm:pt>
    <dgm:pt modelId="{6D35C897-AA97-8F4C-8B67-5341850CA933}" type="pres">
      <dgm:prSet presAssocID="{3BCA216D-BABB-457A-BA58-CAAE17482234}" presName="childTextBox" presStyleLbl="fgAccFollowNode1" presStyleIdx="2" presStyleCnt="3">
        <dgm:presLayoutVars>
          <dgm:bulletEnabled val="1"/>
        </dgm:presLayoutVars>
      </dgm:prSet>
      <dgm:spPr/>
    </dgm:pt>
    <dgm:pt modelId="{077DA1D4-D91D-CC45-95AD-BAE6329BF873}" type="pres">
      <dgm:prSet presAssocID="{5C84FAAB-4F01-43D0-A138-5306016F093B}" presName="sp" presStyleCnt="0"/>
      <dgm:spPr/>
    </dgm:pt>
    <dgm:pt modelId="{1311B3F5-EB21-F241-8F25-D05EC32C0503}" type="pres">
      <dgm:prSet presAssocID="{3C3F130D-C773-46E7-B633-8E0111E54D32}" presName="arrowAndChildren" presStyleCnt="0"/>
      <dgm:spPr/>
    </dgm:pt>
    <dgm:pt modelId="{452D40C1-186D-8445-82BF-673713829424}" type="pres">
      <dgm:prSet presAssocID="{3C3F130D-C773-46E7-B633-8E0111E54D32}" presName="parentTextArrow" presStyleLbl="node1" presStyleIdx="1" presStyleCnt="2"/>
      <dgm:spPr/>
    </dgm:pt>
  </dgm:ptLst>
  <dgm:cxnLst>
    <dgm:cxn modelId="{DCA24D02-C1B1-7A4C-8561-070D245801A5}" type="presOf" srcId="{C097F97E-48CC-46D5-ABEB-E2F76BB84C9D}" destId="{C18FB209-94BB-3748-B740-B3116B89D21E}" srcOrd="0" destOrd="0" presId="urn:microsoft.com/office/officeart/2005/8/layout/process4"/>
    <dgm:cxn modelId="{ACC5031C-53A0-423D-9D7C-050AC62795B3}" srcId="{2A769CC3-3C9B-40CE-B4AF-4AA86F0686B7}" destId="{1EC82554-4EBC-4BB1-87A1-8BD576E42039}" srcOrd="0" destOrd="0" parTransId="{9F3049FD-3424-404A-9B08-188EF0703B39}" sibTransId="{3D0C21AB-B626-49D3-A99F-C33B1B212E93}"/>
    <dgm:cxn modelId="{A002172F-FB12-E141-A3CD-DCAC8EF92D72}" type="presOf" srcId="{3BCA216D-BABB-457A-BA58-CAAE17482234}" destId="{6D35C897-AA97-8F4C-8B67-5341850CA933}" srcOrd="0" destOrd="0" presId="urn:microsoft.com/office/officeart/2005/8/layout/process4"/>
    <dgm:cxn modelId="{7B48743A-F4B2-43D3-A322-96F780861FD3}" srcId="{2A769CC3-3C9B-40CE-B4AF-4AA86F0686B7}" destId="{3BCA216D-BABB-457A-BA58-CAAE17482234}" srcOrd="2" destOrd="0" parTransId="{17E734D1-CBA5-481D-9610-C196E9F9798F}" sibTransId="{751DAA27-CDFE-493B-AC83-3CC451482D42}"/>
    <dgm:cxn modelId="{F9CC1F4F-7172-4A32-9B39-47C322A3D839}" srcId="{C097F97E-48CC-46D5-ABEB-E2F76BB84C9D}" destId="{2A769CC3-3C9B-40CE-B4AF-4AA86F0686B7}" srcOrd="1" destOrd="0" parTransId="{BDFA3CFD-AE9B-4514-8E3F-DD1D0EB84C9F}" sibTransId="{7D62D556-C046-454F-930A-60784BB81DB9}"/>
    <dgm:cxn modelId="{F1B57679-A13D-4B34-B811-F7F850CC13A9}" srcId="{2A769CC3-3C9B-40CE-B4AF-4AA86F0686B7}" destId="{01D2FC75-E54D-4F0D-AFAD-7A9BA521AEFE}" srcOrd="1" destOrd="0" parTransId="{0A5DA910-CEE7-4547-A68C-BEFD951F883A}" sibTransId="{6D933FE7-3841-4668-9115-2D4727507CC6}"/>
    <dgm:cxn modelId="{9012065A-12AD-AA46-BB51-046ECFFC39BA}" type="presOf" srcId="{01D2FC75-E54D-4F0D-AFAD-7A9BA521AEFE}" destId="{77C4D74D-1A44-A047-BAED-EAE54DC07D7B}" srcOrd="0" destOrd="0" presId="urn:microsoft.com/office/officeart/2005/8/layout/process4"/>
    <dgm:cxn modelId="{2D7F615A-E9EF-7F4D-98F6-9F27B054B1B8}" type="presOf" srcId="{2A769CC3-3C9B-40CE-B4AF-4AA86F0686B7}" destId="{93B2F6C0-BB3C-4D4F-B9A4-319248AEBE95}" srcOrd="0" destOrd="0" presId="urn:microsoft.com/office/officeart/2005/8/layout/process4"/>
    <dgm:cxn modelId="{1C81A18D-B032-6F46-AEBD-60CBCAFA89E9}" type="presOf" srcId="{1EC82554-4EBC-4BB1-87A1-8BD576E42039}" destId="{96E3344C-716E-7944-8896-2714043B658C}" srcOrd="0" destOrd="0" presId="urn:microsoft.com/office/officeart/2005/8/layout/process4"/>
    <dgm:cxn modelId="{C9C81FA9-5374-6E4E-AC58-181368658F95}" type="presOf" srcId="{2A769CC3-3C9B-40CE-B4AF-4AA86F0686B7}" destId="{4F9080C7-5D09-714F-9D90-FC3E4BCB6782}" srcOrd="1" destOrd="0" presId="urn:microsoft.com/office/officeart/2005/8/layout/process4"/>
    <dgm:cxn modelId="{446CC9AB-95F2-2A4C-869D-96834DFEC2D0}" type="presOf" srcId="{3C3F130D-C773-46E7-B633-8E0111E54D32}" destId="{452D40C1-186D-8445-82BF-673713829424}" srcOrd="0" destOrd="0" presId="urn:microsoft.com/office/officeart/2005/8/layout/process4"/>
    <dgm:cxn modelId="{30813CDB-051F-497E-BAD6-C3943C335EA5}" srcId="{C097F97E-48CC-46D5-ABEB-E2F76BB84C9D}" destId="{3C3F130D-C773-46E7-B633-8E0111E54D32}" srcOrd="0" destOrd="0" parTransId="{A3688E59-3725-4467-A025-9E026189933B}" sibTransId="{5C84FAAB-4F01-43D0-A138-5306016F093B}"/>
    <dgm:cxn modelId="{2A2B7D02-7426-FC48-A986-E9993AB93A84}" type="presParOf" srcId="{C18FB209-94BB-3748-B740-B3116B89D21E}" destId="{2849A005-E873-9B44-96C3-7D77189EF95C}" srcOrd="0" destOrd="0" presId="urn:microsoft.com/office/officeart/2005/8/layout/process4"/>
    <dgm:cxn modelId="{06E72E48-0A85-904C-90A9-033D5C6309A4}" type="presParOf" srcId="{2849A005-E873-9B44-96C3-7D77189EF95C}" destId="{93B2F6C0-BB3C-4D4F-B9A4-319248AEBE95}" srcOrd="0" destOrd="0" presId="urn:microsoft.com/office/officeart/2005/8/layout/process4"/>
    <dgm:cxn modelId="{6F956817-2B5F-C843-95DB-1486349D06A2}" type="presParOf" srcId="{2849A005-E873-9B44-96C3-7D77189EF95C}" destId="{4F9080C7-5D09-714F-9D90-FC3E4BCB6782}" srcOrd="1" destOrd="0" presId="urn:microsoft.com/office/officeart/2005/8/layout/process4"/>
    <dgm:cxn modelId="{EC1396EF-19F8-CA4E-BB01-6378B381F04D}" type="presParOf" srcId="{2849A005-E873-9B44-96C3-7D77189EF95C}" destId="{BFE699BB-C92D-4641-A034-8DA32C376807}" srcOrd="2" destOrd="0" presId="urn:microsoft.com/office/officeart/2005/8/layout/process4"/>
    <dgm:cxn modelId="{91C9013A-D1F0-EE48-868D-77F637422E69}" type="presParOf" srcId="{BFE699BB-C92D-4641-A034-8DA32C376807}" destId="{96E3344C-716E-7944-8896-2714043B658C}" srcOrd="0" destOrd="0" presId="urn:microsoft.com/office/officeart/2005/8/layout/process4"/>
    <dgm:cxn modelId="{4B2F18F3-E5BC-7442-9653-89A5BA1B0B53}" type="presParOf" srcId="{BFE699BB-C92D-4641-A034-8DA32C376807}" destId="{77C4D74D-1A44-A047-BAED-EAE54DC07D7B}" srcOrd="1" destOrd="0" presId="urn:microsoft.com/office/officeart/2005/8/layout/process4"/>
    <dgm:cxn modelId="{42C7297E-157A-BD4A-BBD5-3D0B071440AC}" type="presParOf" srcId="{BFE699BB-C92D-4641-A034-8DA32C376807}" destId="{6D35C897-AA97-8F4C-8B67-5341850CA933}" srcOrd="2" destOrd="0" presId="urn:microsoft.com/office/officeart/2005/8/layout/process4"/>
    <dgm:cxn modelId="{62F74D5D-D2E4-F847-822C-88334DF486DD}" type="presParOf" srcId="{C18FB209-94BB-3748-B740-B3116B89D21E}" destId="{077DA1D4-D91D-CC45-95AD-BAE6329BF873}" srcOrd="1" destOrd="0" presId="urn:microsoft.com/office/officeart/2005/8/layout/process4"/>
    <dgm:cxn modelId="{23BEF85A-4F87-8A4D-8AE8-409306CAF5FA}" type="presParOf" srcId="{C18FB209-94BB-3748-B740-B3116B89D21E}" destId="{1311B3F5-EB21-F241-8F25-D05EC32C0503}" srcOrd="2" destOrd="0" presId="urn:microsoft.com/office/officeart/2005/8/layout/process4"/>
    <dgm:cxn modelId="{46A94B32-7BAF-4846-ADAE-1B2B0CB8A3AD}" type="presParOf" srcId="{1311B3F5-EB21-F241-8F25-D05EC32C0503}" destId="{452D40C1-186D-8445-82BF-67371382942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6E1A0-A39E-8546-BF9C-7ADEC7E378DF}">
      <dsp:nvSpPr>
        <dsp:cNvPr id="0" name=""/>
        <dsp:cNvSpPr/>
      </dsp:nvSpPr>
      <dsp:spPr>
        <a:xfrm>
          <a:off x="0" y="0"/>
          <a:ext cx="4192177" cy="419217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1F2A3-B9D7-1245-B7C1-F1FC16B9C98F}">
      <dsp:nvSpPr>
        <dsp:cNvPr id="0" name=""/>
        <dsp:cNvSpPr/>
      </dsp:nvSpPr>
      <dsp:spPr>
        <a:xfrm>
          <a:off x="2096088" y="0"/>
          <a:ext cx="8454147" cy="419217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2096088" y="0"/>
        <a:ext cx="8454147" cy="890837"/>
      </dsp:txXfrm>
    </dsp:sp>
    <dsp:sp modelId="{32B19007-DB24-724A-9EB8-652A26E2B4EA}">
      <dsp:nvSpPr>
        <dsp:cNvPr id="0" name=""/>
        <dsp:cNvSpPr/>
      </dsp:nvSpPr>
      <dsp:spPr>
        <a:xfrm>
          <a:off x="550223" y="890837"/>
          <a:ext cx="3091730" cy="309173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6303C-9E87-784A-95D9-0D85451EC479}">
      <dsp:nvSpPr>
        <dsp:cNvPr id="0" name=""/>
        <dsp:cNvSpPr/>
      </dsp:nvSpPr>
      <dsp:spPr>
        <a:xfrm>
          <a:off x="2096088" y="890837"/>
          <a:ext cx="8454147" cy="309173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Chronic depressive symptomology beginning ≥ 20 years of age is diagnosis as early onset. </a:t>
          </a:r>
          <a:endParaRPr lang="en-US" sz="2400" kern="1200" dirty="0"/>
        </a:p>
      </dsp:txBody>
      <dsp:txXfrm>
        <a:off x="2096088" y="890837"/>
        <a:ext cx="8454147" cy="890837"/>
      </dsp:txXfrm>
    </dsp:sp>
    <dsp:sp modelId="{044E3D4A-48E0-A947-BDE3-5B0A48660584}">
      <dsp:nvSpPr>
        <dsp:cNvPr id="0" name=""/>
        <dsp:cNvSpPr/>
      </dsp:nvSpPr>
      <dsp:spPr>
        <a:xfrm>
          <a:off x="1100446" y="1781675"/>
          <a:ext cx="1991284" cy="199128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0CD54-A6C6-484F-ADB0-6C8D6103A106}">
      <dsp:nvSpPr>
        <dsp:cNvPr id="0" name=""/>
        <dsp:cNvSpPr/>
      </dsp:nvSpPr>
      <dsp:spPr>
        <a:xfrm>
          <a:off x="2096088" y="1781675"/>
          <a:ext cx="8454147" cy="19912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Early onset develops from patient’s history of maltreatment.</a:t>
          </a:r>
          <a:endParaRPr lang="en-US" sz="2400" kern="1200" dirty="0"/>
        </a:p>
      </dsp:txBody>
      <dsp:txXfrm>
        <a:off x="2096088" y="1781675"/>
        <a:ext cx="8454147" cy="890837"/>
      </dsp:txXfrm>
    </dsp:sp>
    <dsp:sp modelId="{854B1FD3-8297-FE47-8598-1CE38D4FDDD4}">
      <dsp:nvSpPr>
        <dsp:cNvPr id="0" name=""/>
        <dsp:cNvSpPr/>
      </dsp:nvSpPr>
      <dsp:spPr>
        <a:xfrm>
          <a:off x="1650669" y="2672512"/>
          <a:ext cx="890837" cy="89083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33E00-29F0-7247-9E08-17E1CAABFBF3}">
      <dsp:nvSpPr>
        <dsp:cNvPr id="0" name=""/>
        <dsp:cNvSpPr/>
      </dsp:nvSpPr>
      <dsp:spPr>
        <a:xfrm>
          <a:off x="2096088" y="2672512"/>
          <a:ext cx="8454147" cy="8908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The recalled memories of many early-onset patients include injurious themes and motifs that arise from their early developmental history. </a:t>
          </a:r>
          <a:endParaRPr lang="en-US" sz="2400" kern="1200" dirty="0"/>
        </a:p>
      </dsp:txBody>
      <dsp:txXfrm>
        <a:off x="2096088" y="2672512"/>
        <a:ext cx="8454147" cy="890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0A3FA-13FD-AE46-9A85-B566815DA9C5}">
      <dsp:nvSpPr>
        <dsp:cNvPr id="0" name=""/>
        <dsp:cNvSpPr/>
      </dsp:nvSpPr>
      <dsp:spPr>
        <a:xfrm>
          <a:off x="0" y="-118345"/>
          <a:ext cx="4192177" cy="419217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A2F5BA-A23F-2C44-B65F-A38B19375207}">
      <dsp:nvSpPr>
        <dsp:cNvPr id="0" name=""/>
        <dsp:cNvSpPr/>
      </dsp:nvSpPr>
      <dsp:spPr>
        <a:xfrm>
          <a:off x="2096088" y="0"/>
          <a:ext cx="8454147" cy="419217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Persistent depression (≤ 21 years of age) due to heightened emotionality that destroys the individual’s typical representational worldview of reality. </a:t>
          </a:r>
          <a:endParaRPr lang="en-US" sz="2400" kern="1200" dirty="0"/>
        </a:p>
      </dsp:txBody>
      <dsp:txXfrm>
        <a:off x="2096088" y="0"/>
        <a:ext cx="8454147" cy="1257655"/>
      </dsp:txXfrm>
    </dsp:sp>
    <dsp:sp modelId="{6F616736-4200-454B-B672-AB959B0C28C4}">
      <dsp:nvSpPr>
        <dsp:cNvPr id="0" name=""/>
        <dsp:cNvSpPr/>
      </dsp:nvSpPr>
      <dsp:spPr>
        <a:xfrm>
          <a:off x="733632" y="1257655"/>
          <a:ext cx="2724912" cy="2724912"/>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525110-B2D7-6A4E-BF73-EB4E8E60794B}">
      <dsp:nvSpPr>
        <dsp:cNvPr id="0" name=""/>
        <dsp:cNvSpPr/>
      </dsp:nvSpPr>
      <dsp:spPr>
        <a:xfrm>
          <a:off x="2096088" y="1467264"/>
          <a:ext cx="8454147" cy="272491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baseline="0" dirty="0"/>
        </a:p>
        <a:p>
          <a:pPr marL="0" lvl="0" indent="0" algn="ctr" defTabSz="1066800">
            <a:lnSpc>
              <a:spcPct val="90000"/>
            </a:lnSpc>
            <a:spcBef>
              <a:spcPct val="0"/>
            </a:spcBef>
            <a:spcAft>
              <a:spcPct val="35000"/>
            </a:spcAft>
            <a:buNone/>
          </a:pPr>
          <a:r>
            <a:rPr lang="en-US" sz="2400" kern="1200" baseline="0" dirty="0"/>
            <a:t>The unyielding emotional condition leaves the individual with two conclusions: hopelessness and helplessness. </a:t>
          </a:r>
          <a:endParaRPr lang="en-US" sz="2400" kern="1200" dirty="0"/>
        </a:p>
      </dsp:txBody>
      <dsp:txXfrm>
        <a:off x="2096088" y="1467264"/>
        <a:ext cx="8454147" cy="1257651"/>
      </dsp:txXfrm>
    </dsp:sp>
    <dsp:sp modelId="{D62FC24D-11AB-5749-B37B-B54EA5220AB6}">
      <dsp:nvSpPr>
        <dsp:cNvPr id="0" name=""/>
        <dsp:cNvSpPr/>
      </dsp:nvSpPr>
      <dsp:spPr>
        <a:xfrm>
          <a:off x="1467262" y="2515307"/>
          <a:ext cx="1257651" cy="1257651"/>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860775-34BD-9644-BAEE-FC976271E6FF}">
      <dsp:nvSpPr>
        <dsp:cNvPr id="0" name=""/>
        <dsp:cNvSpPr/>
      </dsp:nvSpPr>
      <dsp:spPr>
        <a:xfrm>
          <a:off x="2096088" y="2934525"/>
          <a:ext cx="8454147" cy="125765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The individual then lives out the theme, “it no longer matters what I do; I’ll always be depressed.”</a:t>
          </a:r>
          <a:endParaRPr lang="en-US" sz="2400" kern="1200" dirty="0"/>
        </a:p>
      </dsp:txBody>
      <dsp:txXfrm>
        <a:off x="2096088" y="2934525"/>
        <a:ext cx="8454147" cy="1257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DC11A-4603-0142-BD75-79E2580BEE88}">
      <dsp:nvSpPr>
        <dsp:cNvPr id="0" name=""/>
        <dsp:cNvSpPr/>
      </dsp:nvSpPr>
      <dsp:spPr>
        <a:xfrm>
          <a:off x="0" y="483"/>
          <a:ext cx="10550236" cy="20884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The clinician reviewing these interpersonal-emotional stamps leads to the construction of a Transference Hypothesis (TH).</a:t>
          </a:r>
          <a:endParaRPr lang="en-US" sz="2400" kern="1200" dirty="0"/>
        </a:p>
      </dsp:txBody>
      <dsp:txXfrm>
        <a:off x="101949" y="102432"/>
        <a:ext cx="10346338" cy="1884542"/>
      </dsp:txXfrm>
    </dsp:sp>
    <dsp:sp modelId="{BD26862C-761C-BE49-BF17-569CD3274060}">
      <dsp:nvSpPr>
        <dsp:cNvPr id="0" name=""/>
        <dsp:cNvSpPr/>
      </dsp:nvSpPr>
      <dsp:spPr>
        <a:xfrm>
          <a:off x="0" y="2103253"/>
          <a:ext cx="10550236" cy="20884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By being sensitive to his or her gender in the construction of the TH, the clinician reviews the several </a:t>
          </a:r>
          <a:r>
            <a:rPr lang="en-US" sz="2400" i="1" kern="1200" baseline="0" dirty="0"/>
            <a:t>stamps</a:t>
          </a:r>
          <a:r>
            <a:rPr lang="en-US" sz="2400" kern="1200" baseline="0" dirty="0"/>
            <a:t> or </a:t>
          </a:r>
          <a:r>
            <a:rPr lang="en-US" sz="2400" i="1" kern="1200" baseline="0" dirty="0"/>
            <a:t>causal theory conclusions</a:t>
          </a:r>
          <a:r>
            <a:rPr lang="en-US" sz="2400" kern="1200" baseline="0" dirty="0"/>
            <a:t> obtained during the SOH to determine if there is a ‘common maltreatment theme’ running through the Significant Other History material; this is used to develop several TH. </a:t>
          </a:r>
          <a:endParaRPr lang="en-US" sz="2400" kern="1200" dirty="0"/>
        </a:p>
      </dsp:txBody>
      <dsp:txXfrm>
        <a:off x="101949" y="2205202"/>
        <a:ext cx="10346338" cy="1884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9CC9F-1F99-8F4B-BE6D-B7EE2B8389B6}">
      <dsp:nvSpPr>
        <dsp:cNvPr id="0" name=""/>
        <dsp:cNvSpPr/>
      </dsp:nvSpPr>
      <dsp:spPr>
        <a:xfrm>
          <a:off x="1246" y="370936"/>
          <a:ext cx="4374988" cy="2778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3D670-675D-1443-8E26-EDA3DB7A4436}">
      <dsp:nvSpPr>
        <dsp:cNvPr id="0" name=""/>
        <dsp:cNvSpPr/>
      </dsp:nvSpPr>
      <dsp:spPr>
        <a:xfrm>
          <a:off x="487356" y="832741"/>
          <a:ext cx="4374988" cy="27781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DPI is a personal involvement dyadic-style of relating to the patient (objective counter-transference strategy) with a strong emphasis on “discipline.” </a:t>
          </a:r>
          <a:endParaRPr lang="en-US" sz="2400" kern="1200" dirty="0"/>
        </a:p>
      </dsp:txBody>
      <dsp:txXfrm>
        <a:off x="568724" y="914109"/>
        <a:ext cx="4212252" cy="2615381"/>
      </dsp:txXfrm>
    </dsp:sp>
    <dsp:sp modelId="{72872C65-C74D-2E4B-8A92-A4489068A069}">
      <dsp:nvSpPr>
        <dsp:cNvPr id="0" name=""/>
        <dsp:cNvSpPr/>
      </dsp:nvSpPr>
      <dsp:spPr>
        <a:xfrm>
          <a:off x="5348454" y="370936"/>
          <a:ext cx="4374988" cy="27781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A9530-E244-EC43-970C-659D9B0360B5}">
      <dsp:nvSpPr>
        <dsp:cNvPr id="0" name=""/>
        <dsp:cNvSpPr/>
      </dsp:nvSpPr>
      <dsp:spPr>
        <a:xfrm>
          <a:off x="5834564" y="832741"/>
          <a:ext cx="4374988" cy="27781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DPI is an “objective” type of counter-transference that involves verbal and nonverbal interpersonal impact reactions to what the patient does and says. </a:t>
          </a:r>
          <a:endParaRPr lang="en-US" sz="2400" kern="1200" dirty="0"/>
        </a:p>
      </dsp:txBody>
      <dsp:txXfrm>
        <a:off x="5915932" y="914109"/>
        <a:ext cx="4212252" cy="2615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88DC7-B56C-48E4-8D08-AE8C28C725BD}">
      <dsp:nvSpPr>
        <dsp:cNvPr id="0" name=""/>
        <dsp:cNvSpPr/>
      </dsp:nvSpPr>
      <dsp:spPr>
        <a:xfrm>
          <a:off x="0" y="2684"/>
          <a:ext cx="10210800" cy="11866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B2370-7032-44C6-8908-5F5D82A29638}">
      <dsp:nvSpPr>
        <dsp:cNvPr id="0" name=""/>
        <dsp:cNvSpPr/>
      </dsp:nvSpPr>
      <dsp:spPr>
        <a:xfrm flipV="1">
          <a:off x="258286" y="411953"/>
          <a:ext cx="591134" cy="533864"/>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10115-BF9F-4FC0-A4B0-F9ADE2708116}">
      <dsp:nvSpPr>
        <dsp:cNvPr id="0" name=""/>
        <dsp:cNvSpPr/>
      </dsp:nvSpPr>
      <dsp:spPr>
        <a:xfrm>
          <a:off x="1208779" y="2684"/>
          <a:ext cx="8616119" cy="118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5" tIns="125705" rIns="125705" bIns="125705" numCol="1" spcCol="1270" anchor="ctr" anchorCtr="0">
          <a:noAutofit/>
        </a:bodyPr>
        <a:lstStyle/>
        <a:p>
          <a:pPr marL="0" lvl="0" indent="0" algn="l" defTabSz="1066800">
            <a:lnSpc>
              <a:spcPct val="90000"/>
            </a:lnSpc>
            <a:spcBef>
              <a:spcPct val="0"/>
            </a:spcBef>
            <a:spcAft>
              <a:spcPct val="35000"/>
            </a:spcAft>
            <a:buNone/>
          </a:pPr>
          <a:r>
            <a:rPr lang="en-US" sz="2400" kern="1200" baseline="0" dirty="0"/>
            <a:t>SA is the major CBASP change technique and it should be administered in approximately 75 % of the sessions.</a:t>
          </a:r>
          <a:endParaRPr lang="en-US" sz="2400" kern="1200" dirty="0"/>
        </a:p>
      </dsp:txBody>
      <dsp:txXfrm>
        <a:off x="1208779" y="2684"/>
        <a:ext cx="8616119" cy="1187763"/>
      </dsp:txXfrm>
    </dsp:sp>
    <dsp:sp modelId="{751B9448-34E5-4830-BAE5-1F0788292A49}">
      <dsp:nvSpPr>
        <dsp:cNvPr id="0" name=""/>
        <dsp:cNvSpPr/>
      </dsp:nvSpPr>
      <dsp:spPr>
        <a:xfrm>
          <a:off x="0" y="1397016"/>
          <a:ext cx="10210800" cy="11866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4286F-6E04-4CDF-BEB8-4941C12FD24B}">
      <dsp:nvSpPr>
        <dsp:cNvPr id="0" name=""/>
        <dsp:cNvSpPr/>
      </dsp:nvSpPr>
      <dsp:spPr>
        <a:xfrm>
          <a:off x="308822" y="1709570"/>
          <a:ext cx="591134" cy="561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DE3FE-4F04-4580-A97A-8DCB891733A4}">
      <dsp:nvSpPr>
        <dsp:cNvPr id="0" name=""/>
        <dsp:cNvSpPr/>
      </dsp:nvSpPr>
      <dsp:spPr>
        <a:xfrm>
          <a:off x="1208779" y="1397016"/>
          <a:ext cx="8616119" cy="118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5" tIns="125705" rIns="125705" bIns="125705" numCol="1" spcCol="1270" anchor="ctr" anchorCtr="0">
          <a:noAutofit/>
        </a:bodyPr>
        <a:lstStyle/>
        <a:p>
          <a:pPr marL="0" lvl="0" indent="0" algn="l" defTabSz="1066800">
            <a:lnSpc>
              <a:spcPct val="90000"/>
            </a:lnSpc>
            <a:spcBef>
              <a:spcPct val="0"/>
            </a:spcBef>
            <a:spcAft>
              <a:spcPct val="35000"/>
            </a:spcAft>
            <a:buNone/>
          </a:pPr>
          <a:r>
            <a:rPr lang="en-US" sz="2400" kern="1200" baseline="0" dirty="0"/>
            <a:t>SA is a 5-step exercise with the chief purpose of teaching chronic patients that their behavior has consequences. </a:t>
          </a:r>
          <a:endParaRPr lang="en-US" sz="2400" kern="1200" dirty="0"/>
        </a:p>
      </dsp:txBody>
      <dsp:txXfrm>
        <a:off x="1208779" y="1397016"/>
        <a:ext cx="8616119" cy="1187763"/>
      </dsp:txXfrm>
    </dsp:sp>
    <dsp:sp modelId="{A814E01A-D7B7-42F0-9766-156791B3A424}">
      <dsp:nvSpPr>
        <dsp:cNvPr id="0" name=""/>
        <dsp:cNvSpPr/>
      </dsp:nvSpPr>
      <dsp:spPr>
        <a:xfrm>
          <a:off x="0" y="2791347"/>
          <a:ext cx="10210800" cy="11866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D2E69-92D8-41C8-9B34-DBAD30161794}">
      <dsp:nvSpPr>
        <dsp:cNvPr id="0" name=""/>
        <dsp:cNvSpPr/>
      </dsp:nvSpPr>
      <dsp:spPr>
        <a:xfrm>
          <a:off x="308822" y="3103901"/>
          <a:ext cx="591134" cy="561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F7C5C0-1D51-498C-88D9-F16D95DE67B6}">
      <dsp:nvSpPr>
        <dsp:cNvPr id="0" name=""/>
        <dsp:cNvSpPr/>
      </dsp:nvSpPr>
      <dsp:spPr>
        <a:xfrm>
          <a:off x="1208779" y="2791347"/>
          <a:ext cx="8616119" cy="118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5" tIns="125705" rIns="125705" bIns="125705" numCol="1" spcCol="1270" anchor="ctr" anchorCtr="0">
          <a:noAutofit/>
        </a:bodyPr>
        <a:lstStyle/>
        <a:p>
          <a:pPr marL="0" lvl="0" indent="0" algn="l" defTabSz="1066800">
            <a:lnSpc>
              <a:spcPct val="90000"/>
            </a:lnSpc>
            <a:spcBef>
              <a:spcPct val="0"/>
            </a:spcBef>
            <a:spcAft>
              <a:spcPct val="35000"/>
            </a:spcAft>
            <a:buNone/>
          </a:pPr>
          <a:r>
            <a:rPr lang="en-US" sz="2400" kern="1200" baseline="0" dirty="0"/>
            <a:t>Doing SA over repeated sessions also leads to a perceptual set of </a:t>
          </a:r>
          <a:r>
            <a:rPr lang="en-US" sz="2400" i="1" kern="1200" baseline="0" dirty="0"/>
            <a:t>perceived functionality</a:t>
          </a:r>
          <a:r>
            <a:rPr lang="en-US" sz="2400" kern="1200" baseline="0" dirty="0"/>
            <a:t> (a formal operational skill) which is the learned ability to identify the consequences one produces with others.</a:t>
          </a:r>
          <a:endParaRPr lang="en-US" sz="2400" kern="1200" dirty="0"/>
        </a:p>
      </dsp:txBody>
      <dsp:txXfrm>
        <a:off x="1208779" y="2791347"/>
        <a:ext cx="8616119" cy="11877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AA24E-D1C1-5041-94AE-DDAD4D946528}">
      <dsp:nvSpPr>
        <dsp:cNvPr id="0" name=""/>
        <dsp:cNvSpPr/>
      </dsp:nvSpPr>
      <dsp:spPr>
        <a:xfrm>
          <a:off x="1921376" y="0"/>
          <a:ext cx="6707483" cy="419217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D91B8-1EF7-2D41-A989-622D762328FF}">
      <dsp:nvSpPr>
        <dsp:cNvPr id="0" name=""/>
        <dsp:cNvSpPr/>
      </dsp:nvSpPr>
      <dsp:spPr>
        <a:xfrm>
          <a:off x="3304259" y="1594358"/>
          <a:ext cx="234761" cy="2347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5AFB0-B22A-0341-8754-B7FB168F3981}">
      <dsp:nvSpPr>
        <dsp:cNvPr id="0" name=""/>
        <dsp:cNvSpPr/>
      </dsp:nvSpPr>
      <dsp:spPr>
        <a:xfrm>
          <a:off x="3763180" y="1781109"/>
          <a:ext cx="2179932" cy="179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5" tIns="0" rIns="0" bIns="0" numCol="1" spcCol="1270" anchor="t" anchorCtr="0">
          <a:noAutofit/>
        </a:bodyPr>
        <a:lstStyle/>
        <a:p>
          <a:pPr marL="0" lvl="0" indent="0" algn="l" defTabSz="666750">
            <a:lnSpc>
              <a:spcPct val="90000"/>
            </a:lnSpc>
            <a:spcBef>
              <a:spcPct val="0"/>
            </a:spcBef>
            <a:spcAft>
              <a:spcPct val="35000"/>
            </a:spcAft>
            <a:buNone/>
          </a:pPr>
          <a:r>
            <a:rPr lang="en-US" sz="1500" kern="1200" baseline="0" dirty="0"/>
            <a:t>An instance during the session where the core-fear implicated by the Transference Hypothesis arises. If appropriate, the Interpersonal Discrimination Exercise (IDE) may then be administered.</a:t>
          </a:r>
          <a:endParaRPr lang="en-US" sz="1500" kern="1200" dirty="0"/>
        </a:p>
      </dsp:txBody>
      <dsp:txXfrm>
        <a:off x="3763180" y="1781109"/>
        <a:ext cx="2179932" cy="1790059"/>
      </dsp:txXfrm>
    </dsp:sp>
    <dsp:sp modelId="{7A8C8E76-A5DB-3C44-A0BF-413CBAA45BD2}">
      <dsp:nvSpPr>
        <dsp:cNvPr id="0" name=""/>
        <dsp:cNvSpPr/>
      </dsp:nvSpPr>
      <dsp:spPr>
        <a:xfrm>
          <a:off x="6654683" y="134890"/>
          <a:ext cx="402448" cy="40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C20B2-B179-AA44-97F2-1FA8F0D00F7D}">
      <dsp:nvSpPr>
        <dsp:cNvPr id="0" name=""/>
        <dsp:cNvSpPr/>
      </dsp:nvSpPr>
      <dsp:spPr>
        <a:xfrm>
          <a:off x="7106279" y="705222"/>
          <a:ext cx="2179932" cy="277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49" tIns="0" rIns="0" bIns="0" numCol="1" spcCol="1270" anchor="t" anchorCtr="0">
          <a:noAutofit/>
        </a:bodyPr>
        <a:lstStyle/>
        <a:p>
          <a:pPr marL="0" lvl="0" indent="0" algn="l" defTabSz="666750">
            <a:lnSpc>
              <a:spcPct val="90000"/>
            </a:lnSpc>
            <a:spcBef>
              <a:spcPct val="0"/>
            </a:spcBef>
            <a:spcAft>
              <a:spcPct val="35000"/>
            </a:spcAft>
            <a:buNone/>
          </a:pPr>
          <a:r>
            <a:rPr lang="en-US" sz="1500" kern="1200" baseline="0" dirty="0"/>
            <a:t>Clinicians look for the core-fear in situation (“hot spot”) that may produce the feared consequence and process this with patients.</a:t>
          </a:r>
          <a:endParaRPr lang="en-US" sz="1500" kern="1200" dirty="0"/>
        </a:p>
      </dsp:txBody>
      <dsp:txXfrm>
        <a:off x="7106279" y="705222"/>
        <a:ext cx="2179932" cy="27752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080C7-5D09-714F-9D90-FC3E4BCB6782}">
      <dsp:nvSpPr>
        <dsp:cNvPr id="0" name=""/>
        <dsp:cNvSpPr/>
      </dsp:nvSpPr>
      <dsp:spPr>
        <a:xfrm>
          <a:off x="0" y="3344446"/>
          <a:ext cx="6807333" cy="21943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To help patients to make connections between their behaviors and consequences: </a:t>
          </a:r>
        </a:p>
      </dsp:txBody>
      <dsp:txXfrm>
        <a:off x="0" y="3344446"/>
        <a:ext cx="6807333" cy="1184932"/>
      </dsp:txXfrm>
    </dsp:sp>
    <dsp:sp modelId="{96E3344C-716E-7944-8896-2714043B658C}">
      <dsp:nvSpPr>
        <dsp:cNvPr id="0" name=""/>
        <dsp:cNvSpPr/>
      </dsp:nvSpPr>
      <dsp:spPr>
        <a:xfrm>
          <a:off x="3323" y="4485492"/>
          <a:ext cx="2266895" cy="10093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  Behavioral skills</a:t>
          </a:r>
        </a:p>
      </dsp:txBody>
      <dsp:txXfrm>
        <a:off x="3323" y="4485492"/>
        <a:ext cx="2266895" cy="1009386"/>
      </dsp:txXfrm>
    </dsp:sp>
    <dsp:sp modelId="{77C4D74D-1A44-A047-BAED-EAE54DC07D7B}">
      <dsp:nvSpPr>
        <dsp:cNvPr id="0" name=""/>
        <dsp:cNvSpPr/>
      </dsp:nvSpPr>
      <dsp:spPr>
        <a:xfrm>
          <a:off x="2270218" y="4485492"/>
          <a:ext cx="2266895" cy="1009386"/>
        </a:xfrm>
        <a:prstGeom prst="rect">
          <a:avLst/>
        </a:prstGeom>
        <a:solidFill>
          <a:schemeClr val="accent5">
            <a:tint val="40000"/>
            <a:alpha val="90000"/>
            <a:hueOff val="621113"/>
            <a:satOff val="-1212"/>
            <a:lumOff val="-82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 Empathically responsive </a:t>
          </a:r>
        </a:p>
      </dsp:txBody>
      <dsp:txXfrm>
        <a:off x="2270218" y="4485492"/>
        <a:ext cx="2266895" cy="1009386"/>
      </dsp:txXfrm>
    </dsp:sp>
    <dsp:sp modelId="{6D35C897-AA97-8F4C-8B67-5341850CA933}">
      <dsp:nvSpPr>
        <dsp:cNvPr id="0" name=""/>
        <dsp:cNvSpPr/>
      </dsp:nvSpPr>
      <dsp:spPr>
        <a:xfrm>
          <a:off x="4537114" y="4485492"/>
          <a:ext cx="2266895" cy="1009386"/>
        </a:xfrm>
        <a:prstGeom prst="rect">
          <a:avLst/>
        </a:prstGeom>
        <a:solidFill>
          <a:schemeClr val="accent5">
            <a:tint val="40000"/>
            <a:alpha val="90000"/>
            <a:hueOff val="1242225"/>
            <a:satOff val="-2423"/>
            <a:lumOff val="-165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 Socialized type of language exchange </a:t>
          </a:r>
        </a:p>
      </dsp:txBody>
      <dsp:txXfrm>
        <a:off x="4537114" y="4485492"/>
        <a:ext cx="2266895" cy="1009386"/>
      </dsp:txXfrm>
    </dsp:sp>
    <dsp:sp modelId="{452D40C1-186D-8445-82BF-673713829424}">
      <dsp:nvSpPr>
        <dsp:cNvPr id="0" name=""/>
        <dsp:cNvSpPr/>
      </dsp:nvSpPr>
      <dsp:spPr>
        <a:xfrm rot="10800000">
          <a:off x="0" y="2498"/>
          <a:ext cx="6807333" cy="3374862"/>
        </a:xfrm>
        <a:prstGeom prst="upArrowCallout">
          <a:avLst/>
        </a:prstGeom>
        <a:solidFill>
          <a:schemeClr val="accent5">
            <a:hueOff val="1555675"/>
            <a:satOff val="-224"/>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Choreograph a collaborative focus on resolving current problems of living using behavioral analytic procedures:</a:t>
          </a:r>
        </a:p>
      </dsp:txBody>
      <dsp:txXfrm rot="10800000">
        <a:off x="0" y="2498"/>
        <a:ext cx="6807333" cy="219288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B1A71-1010-4443-85A0-6A42CB5F12BE}" type="datetimeFigureOut">
              <a:rPr lang="en-US" smtClean="0"/>
              <a:t>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7E04D-150C-2F48-B8B6-1E17C117DE44}" type="slidenum">
              <a:rPr lang="en-US" smtClean="0"/>
              <a:t>‹#›</a:t>
            </a:fld>
            <a:endParaRPr lang="en-US"/>
          </a:p>
        </p:txBody>
      </p:sp>
    </p:spTree>
    <p:extLst>
      <p:ext uri="{BB962C8B-B14F-4D97-AF65-F5344CB8AC3E}">
        <p14:creationId xmlns:p14="http://schemas.microsoft.com/office/powerpoint/2010/main" val="52160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Dr. Eric Levander talks about dysthymic disorder and its effects. </a:t>
            </a:r>
            <a:r>
              <a:rPr lang="en-US" dirty="0"/>
              <a:t>https://</a:t>
            </a:r>
            <a:r>
              <a:rPr lang="en-US" dirty="0" err="1"/>
              <a:t>youtu.be</a:t>
            </a:r>
            <a:r>
              <a:rPr lang="en-US" dirty="0"/>
              <a:t>/CCgDDhkV2iw </a:t>
            </a:r>
          </a:p>
        </p:txBody>
      </p:sp>
      <p:sp>
        <p:nvSpPr>
          <p:cNvPr id="4" name="Slide Number Placeholder 3"/>
          <p:cNvSpPr>
            <a:spLocks noGrp="1"/>
          </p:cNvSpPr>
          <p:nvPr>
            <p:ph type="sldNum" sz="quarter" idx="5"/>
          </p:nvPr>
        </p:nvSpPr>
        <p:spPr/>
        <p:txBody>
          <a:bodyPr/>
          <a:lstStyle/>
          <a:p>
            <a:fld id="{4F17E04D-150C-2F48-B8B6-1E17C117DE44}" type="slidenum">
              <a:rPr lang="en-US" smtClean="0"/>
              <a:t>4</a:t>
            </a:fld>
            <a:endParaRPr lang="en-US"/>
          </a:p>
        </p:txBody>
      </p:sp>
    </p:spTree>
    <p:extLst>
      <p:ext uri="{BB962C8B-B14F-4D97-AF65-F5344CB8AC3E}">
        <p14:creationId xmlns:p14="http://schemas.microsoft.com/office/powerpoint/2010/main" val="142561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5</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5</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90217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7E04D-150C-2F48-B8B6-1E17C117DE44}" type="slidenum">
              <a:rPr lang="en-US" smtClean="0"/>
              <a:t>17</a:t>
            </a:fld>
            <a:endParaRPr lang="en-US"/>
          </a:p>
        </p:txBody>
      </p:sp>
    </p:spTree>
    <p:extLst>
      <p:ext uri="{BB962C8B-B14F-4D97-AF65-F5344CB8AC3E}">
        <p14:creationId xmlns:p14="http://schemas.microsoft.com/office/powerpoint/2010/main" val="88181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Dr. Eric Levander discusses having a genuine relationship with patients. </a:t>
            </a:r>
            <a:r>
              <a:rPr lang="en-US" dirty="0"/>
              <a:t>(https://</a:t>
            </a:r>
            <a:r>
              <a:rPr lang="en-US" dirty="0" err="1"/>
              <a:t>youtu.be</a:t>
            </a:r>
            <a:r>
              <a:rPr lang="en-US" dirty="0"/>
              <a:t>/GUWVP2fyxqI)</a:t>
            </a:r>
          </a:p>
          <a:p>
            <a:endParaRPr lang="en-US" dirty="0"/>
          </a:p>
        </p:txBody>
      </p:sp>
      <p:sp>
        <p:nvSpPr>
          <p:cNvPr id="4" name="Slide Number Placeholder 3"/>
          <p:cNvSpPr>
            <a:spLocks noGrp="1"/>
          </p:cNvSpPr>
          <p:nvPr>
            <p:ph type="sldNum" sz="quarter" idx="5"/>
          </p:nvPr>
        </p:nvSpPr>
        <p:spPr/>
        <p:txBody>
          <a:bodyPr/>
          <a:lstStyle/>
          <a:p>
            <a:fld id="{6B7FF384-2FCA-4E49-8355-32661D5D6965}" type="slidenum">
              <a:rPr lang="en-US" smtClean="0"/>
              <a:t>19</a:t>
            </a:fld>
            <a:endParaRPr lang="en-US"/>
          </a:p>
        </p:txBody>
      </p:sp>
    </p:spTree>
    <p:extLst>
      <p:ext uri="{BB962C8B-B14F-4D97-AF65-F5344CB8AC3E}">
        <p14:creationId xmlns:p14="http://schemas.microsoft.com/office/powerpoint/2010/main" val="279416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5609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Wiersma, 2014</a:t>
            </a:r>
            <a:endParaRPr lang="en-US" dirty="0"/>
          </a:p>
        </p:txBody>
      </p:sp>
      <p:sp>
        <p:nvSpPr>
          <p:cNvPr id="4" name="Slide Number Placeholder 3"/>
          <p:cNvSpPr>
            <a:spLocks noGrp="1"/>
          </p:cNvSpPr>
          <p:nvPr>
            <p:ph type="sldNum" sz="quarter" idx="5"/>
          </p:nvPr>
        </p:nvSpPr>
        <p:spPr/>
        <p:txBody>
          <a:bodyPr/>
          <a:lstStyle/>
          <a:p>
            <a:fld id="{4F17E04D-150C-2F48-B8B6-1E17C117DE44}" type="slidenum">
              <a:rPr lang="en-US" smtClean="0"/>
              <a:t>22</a:t>
            </a:fld>
            <a:endParaRPr lang="en-US"/>
          </a:p>
        </p:txBody>
      </p:sp>
    </p:spTree>
    <p:extLst>
      <p:ext uri="{BB962C8B-B14F-4D97-AF65-F5344CB8AC3E}">
        <p14:creationId xmlns:p14="http://schemas.microsoft.com/office/powerpoint/2010/main" val="248989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1120-B6FA-48D4-94D1-88AFAA5745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8E1453-D9F1-467B-BC8C-44A1C243F40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91425-9667-4303-B26F-4016F2276BC1}"/>
              </a:ext>
            </a:extLst>
          </p:cNvPr>
          <p:cNvSpPr>
            <a:spLocks noGrp="1"/>
          </p:cNvSpPr>
          <p:nvPr>
            <p:ph type="ctrTitle"/>
          </p:nvPr>
        </p:nvSpPr>
        <p:spPr>
          <a:xfrm>
            <a:off x="649044" y="753035"/>
            <a:ext cx="10552356" cy="3560781"/>
          </a:xfrm>
        </p:spPr>
        <p:txBody>
          <a:bodyPr anchor="t">
            <a:normAutofit/>
          </a:bodyPr>
          <a:lstStyle>
            <a:lvl1pPr algn="l">
              <a:defRPr sz="8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7FECECC-891B-4BA1-871B-09811B26BD65}"/>
              </a:ext>
            </a:extLst>
          </p:cNvPr>
          <p:cNvSpPr>
            <a:spLocks noGrp="1"/>
          </p:cNvSpPr>
          <p:nvPr>
            <p:ph type="subTitle" idx="1"/>
          </p:nvPr>
        </p:nvSpPr>
        <p:spPr>
          <a:xfrm>
            <a:off x="649045" y="4313816"/>
            <a:ext cx="10552356" cy="1280160"/>
          </a:xfrm>
          <a:prstGeom prst="rect">
            <a:avLst/>
          </a:prstGeom>
        </p:spPr>
        <p:txBody>
          <a:bodyPr anchor="b">
            <a:normAutofit/>
          </a:bodyPr>
          <a:lstStyle>
            <a:lvl1pPr marL="0" indent="0" algn="l">
              <a:lnSpc>
                <a:spcPct val="100000"/>
              </a:lnSpc>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D52C78E-C8FF-4034-A16A-043EC9CE8140}"/>
              </a:ext>
            </a:extLst>
          </p:cNvPr>
          <p:cNvSpPr>
            <a:spLocks noGrp="1"/>
          </p:cNvSpPr>
          <p:nvPr>
            <p:ph type="dt" sz="half" idx="10"/>
          </p:nvPr>
        </p:nvSpPr>
        <p:spPr>
          <a:xfrm>
            <a:off x="8579224" y="6356350"/>
            <a:ext cx="2721684" cy="365125"/>
          </a:xfrm>
        </p:spPr>
        <p:txBody>
          <a:bodyPr/>
          <a:lstStyle>
            <a:lvl1pPr algn="r">
              <a:defRPr>
                <a:solidFill>
                  <a:schemeClr val="bg1"/>
                </a:solidFill>
              </a:defRPr>
            </a:lvl1pPr>
          </a:lstStyle>
          <a:p>
            <a:fld id="{DD124621-8099-445B-92EA-B619A304F22E}" type="datetimeFigureOut">
              <a:rPr lang="en-US" smtClean="0"/>
              <a:t>1/2/2021</a:t>
            </a:fld>
            <a:endParaRPr lang="en-US"/>
          </a:p>
        </p:txBody>
      </p:sp>
      <p:sp>
        <p:nvSpPr>
          <p:cNvPr id="5" name="Footer Placeholder 4">
            <a:extLst>
              <a:ext uri="{FF2B5EF4-FFF2-40B4-BE49-F238E27FC236}">
                <a16:creationId xmlns:a16="http://schemas.microsoft.com/office/drawing/2014/main" id="{33985BCC-41EC-42C0-A2C4-97B2548F38D7}"/>
              </a:ext>
            </a:extLst>
          </p:cNvPr>
          <p:cNvSpPr>
            <a:spLocks noGrp="1"/>
          </p:cNvSpPr>
          <p:nvPr>
            <p:ph type="ftr" sz="quarter" idx="11"/>
          </p:nvPr>
        </p:nvSpPr>
        <p:spPr>
          <a:xfrm>
            <a:off x="328108" y="6356350"/>
            <a:ext cx="4937760" cy="365125"/>
          </a:xfrm>
        </p:spPr>
        <p:txBody>
          <a:bodyPr/>
          <a:lstStyle>
            <a:lvl1pPr algn="l">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E8CF314-00B7-406F-9FCD-26DBB28696DE}"/>
              </a:ext>
            </a:extLst>
          </p:cNvPr>
          <p:cNvSpPr>
            <a:spLocks noGrp="1"/>
          </p:cNvSpPr>
          <p:nvPr>
            <p:ph type="sldNum" sz="quarter" idx="12"/>
          </p:nvPr>
        </p:nvSpPr>
        <p:spPr>
          <a:xfrm>
            <a:off x="11300908" y="6356350"/>
            <a:ext cx="742278" cy="365125"/>
          </a:xfrm>
        </p:spPr>
        <p:txBody>
          <a:bodyPr/>
          <a:lstStyle>
            <a:lvl1pPr>
              <a:defRPr>
                <a:solidFill>
                  <a:schemeClr val="bg1"/>
                </a:solidFill>
              </a:defRPr>
            </a:lvl1pPr>
          </a:lstStyle>
          <a:p>
            <a:fld id="{54100DE2-DFB7-44AC-B007-82E084798CAB}" type="slidenum">
              <a:rPr lang="en-US" smtClean="0"/>
              <a:t>‹#›</a:t>
            </a:fld>
            <a:endParaRPr lang="en-US"/>
          </a:p>
        </p:txBody>
      </p:sp>
    </p:spTree>
    <p:extLst>
      <p:ext uri="{BB962C8B-B14F-4D97-AF65-F5344CB8AC3E}">
        <p14:creationId xmlns:p14="http://schemas.microsoft.com/office/powerpoint/2010/main" val="321707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3357-EB62-4D4C-96A9-7FC5FC9EEAF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9E457B8-E614-42B4-B671-4ED0B2A34A55}"/>
              </a:ext>
            </a:extLst>
          </p:cNvPr>
          <p:cNvSpPr>
            <a:spLocks noGrp="1"/>
          </p:cNvSpPr>
          <p:nvPr>
            <p:ph type="body" orient="vert" idx="1"/>
          </p:nvPr>
        </p:nvSpPr>
        <p:spPr>
          <a:xfrm>
            <a:off x="990600" y="1984785"/>
            <a:ext cx="10210800" cy="4192177"/>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DB750E-3C7B-4C12-B331-B6BACF86045A}"/>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5" name="Footer Placeholder 4">
            <a:extLst>
              <a:ext uri="{FF2B5EF4-FFF2-40B4-BE49-F238E27FC236}">
                <a16:creationId xmlns:a16="http://schemas.microsoft.com/office/drawing/2014/main" id="{B941F368-061F-4BEB-A761-F25C4A554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D4CA-7731-429F-8F87-55704A7724DF}"/>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118901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AE055-7FD5-4054-991D-4F5FF6862233}"/>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A8A033E-256C-4144-AC88-22985F5B475D}"/>
              </a:ext>
            </a:extLst>
          </p:cNvPr>
          <p:cNvSpPr>
            <a:spLocks noGrp="1"/>
          </p:cNvSpPr>
          <p:nvPr>
            <p:ph type="body" orient="vert" idx="1"/>
          </p:nvPr>
        </p:nvSpPr>
        <p:spPr>
          <a:xfrm>
            <a:off x="838200" y="365125"/>
            <a:ext cx="7734300"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A1645F-DA62-404C-A7D1-2A89C11DD0FA}"/>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5" name="Footer Placeholder 4">
            <a:extLst>
              <a:ext uri="{FF2B5EF4-FFF2-40B4-BE49-F238E27FC236}">
                <a16:creationId xmlns:a16="http://schemas.microsoft.com/office/drawing/2014/main" id="{FE499487-5906-46E0-B7F4-E338FBD7B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777A8-3088-4A41-B26F-C3E3E13085CF}"/>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255504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a:t>
            </a:fld>
            <a:endParaRPr lang="en-US" dirty="0"/>
          </a:p>
        </p:txBody>
      </p:sp>
      <p:sp>
        <p:nvSpPr>
          <p:cNvPr id="6" name="Textplatzhalter 12"/>
          <p:cNvSpPr>
            <a:spLocks noGrp="1"/>
          </p:cNvSpPr>
          <p:nvPr>
            <p:ph type="body" sz="quarter" idx="13" hasCustomPrompt="1"/>
          </p:nvPr>
        </p:nvSpPr>
        <p:spPr>
          <a:xfrm>
            <a:off x="516320" y="942478"/>
            <a:ext cx="1113458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8819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RK GREY">
    <p:spTree>
      <p:nvGrpSpPr>
        <p:cNvPr id="1" name=""/>
        <p:cNvGrpSpPr/>
        <p:nvPr/>
      </p:nvGrpSpPr>
      <p:grpSpPr>
        <a:xfrm>
          <a:off x="0" y="0"/>
          <a:ext cx="0" cy="0"/>
          <a:chOff x="0" y="0"/>
          <a:chExt cx="0" cy="0"/>
        </a:xfrm>
      </p:grpSpPr>
      <p:sp>
        <p:nvSpPr>
          <p:cNvPr id="7" name="Rechteck 6"/>
          <p:cNvSpPr/>
          <p:nvPr userDrawn="1"/>
        </p:nvSpPr>
        <p:spPr bwMode="auto">
          <a:xfrm>
            <a:off x="0" y="0"/>
            <a:ext cx="12192000" cy="6858000"/>
          </a:xfrm>
          <a:prstGeom prst="rect">
            <a:avLst/>
          </a:prstGeom>
          <a:solidFill>
            <a:srgbClr val="262626"/>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a:p>
        </p:txBody>
      </p:sp>
      <p:sp>
        <p:nvSpPr>
          <p:cNvPr id="2" name="Titel 1"/>
          <p:cNvSpPr>
            <a:spLocks noGrp="1"/>
          </p:cNvSpPr>
          <p:nvPr>
            <p:ph type="title"/>
          </p:nvPr>
        </p:nvSpPr>
        <p:spPr/>
        <p:txBody>
          <a:bodyPr/>
          <a:lstStyle>
            <a:lvl1pPr>
              <a:defRPr>
                <a:solidFill>
                  <a:srgbClr val="FFFFFF"/>
                </a:solidFill>
              </a:defRPr>
            </a:lvl1p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516320" y="942478"/>
            <a:ext cx="11134587" cy="541474"/>
          </a:xfrm>
        </p:spPr>
        <p:txBody>
          <a:bodyPr lIns="10800" anchor="t" anchorCtr="0"/>
          <a:lstStyle>
            <a:lvl1pPr marL="0" indent="0">
              <a:buNone/>
              <a:defRPr>
                <a:solidFill>
                  <a:srgbClr val="A6A6A6"/>
                </a:solidFill>
              </a:defRPr>
            </a:lvl1pPr>
          </a:lstStyle>
          <a:p>
            <a:r>
              <a:rPr lang="en-US" noProof="1">
                <a:latin typeface="Calibri Light" panose="020F0302020204030204" pitchFamily="34" charset="0"/>
              </a:rPr>
              <a:t>Enter your subheadline here</a:t>
            </a:r>
          </a:p>
        </p:txBody>
      </p:sp>
      <p:sp>
        <p:nvSpPr>
          <p:cNvPr id="8" name="Inhaltsplatzhalter 2"/>
          <p:cNvSpPr>
            <a:spLocks noGrp="1"/>
          </p:cNvSpPr>
          <p:nvPr>
            <p:ph idx="1"/>
          </p:nvPr>
        </p:nvSpPr>
        <p:spPr>
          <a:xfrm>
            <a:off x="516321" y="1483952"/>
            <a:ext cx="11134799" cy="4319248"/>
          </a:xfrm>
          <a:noFill/>
        </p:spPr>
        <p:txBody>
          <a:bodyPr/>
          <a:lstStyle>
            <a:lvl1pPr>
              <a:defRPr sz="2200">
                <a:solidFill>
                  <a:srgbClr val="D9D9D9"/>
                </a:solidFill>
              </a:defRPr>
            </a:lvl1pPr>
            <a:lvl2pPr>
              <a:defRPr>
                <a:solidFill>
                  <a:srgbClr val="D9D9D9"/>
                </a:solidFill>
              </a:defRPr>
            </a:lvl2pPr>
            <a:lvl3pPr>
              <a:defRPr>
                <a:solidFill>
                  <a:srgbClr val="D9D9D9"/>
                </a:solidFill>
              </a:defRPr>
            </a:lvl3pPr>
            <a:lvl4pPr>
              <a:defRPr>
                <a:solidFill>
                  <a:srgbClr val="D9D9D9"/>
                </a:solidFill>
              </a:defRPr>
            </a:lvl4pPr>
            <a:lvl5pPr>
              <a:defRPr>
                <a:solidFill>
                  <a:srgbClr val="D9D9D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97189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1D95-DD92-4C49-8FD3-409267F48C24}"/>
              </a:ext>
            </a:extLst>
          </p:cNvPr>
          <p:cNvSpPr>
            <a:spLocks noGrp="1"/>
          </p:cNvSpPr>
          <p:nvPr>
            <p:ph type="title"/>
          </p:nvPr>
        </p:nvSpPr>
        <p:spPr>
          <a:xfrm>
            <a:off x="651164" y="365124"/>
            <a:ext cx="10550236" cy="1501327"/>
          </a:xfrm>
        </p:spPr>
        <p:txBody>
          <a:bodyPr>
            <a:norm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7E0A8B37-FD7B-4FED-88E9-8D2967ECE96B}"/>
              </a:ext>
            </a:extLst>
          </p:cNvPr>
          <p:cNvSpPr>
            <a:spLocks noGrp="1"/>
          </p:cNvSpPr>
          <p:nvPr>
            <p:ph idx="1"/>
          </p:nvPr>
        </p:nvSpPr>
        <p:spPr>
          <a:xfrm>
            <a:off x="651164" y="1984785"/>
            <a:ext cx="10550236" cy="419217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9A7E46-A911-4B85-B09A-73B5034854E3}"/>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5" name="Footer Placeholder 4">
            <a:extLst>
              <a:ext uri="{FF2B5EF4-FFF2-40B4-BE49-F238E27FC236}">
                <a16:creationId xmlns:a16="http://schemas.microsoft.com/office/drawing/2014/main" id="{4AC8EBC1-AB71-48E8-8A3D-592B1E19B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E0265-72B9-4A08-A979-B5FAD8880AB3}"/>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259178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5AB9-B290-44C2-87F2-45A7BAB0FCFE}"/>
              </a:ext>
            </a:extLst>
          </p:cNvPr>
          <p:cNvSpPr>
            <a:spLocks noGrp="1"/>
          </p:cNvSpPr>
          <p:nvPr>
            <p:ph type="title"/>
          </p:nvPr>
        </p:nvSpPr>
        <p:spPr>
          <a:xfrm>
            <a:off x="649044" y="1709738"/>
            <a:ext cx="10552356"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A29FDDA-5BF8-4297-BFA1-10E8892F0455}"/>
              </a:ext>
            </a:extLst>
          </p:cNvPr>
          <p:cNvSpPr>
            <a:spLocks noGrp="1"/>
          </p:cNvSpPr>
          <p:nvPr>
            <p:ph type="body" idx="1"/>
          </p:nvPr>
        </p:nvSpPr>
        <p:spPr>
          <a:xfrm>
            <a:off x="649044" y="4589463"/>
            <a:ext cx="10552356" cy="135413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A18E1D1-F0EE-4757-8832-8AC4FD218E5B}"/>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5" name="Footer Placeholder 4">
            <a:extLst>
              <a:ext uri="{FF2B5EF4-FFF2-40B4-BE49-F238E27FC236}">
                <a16:creationId xmlns:a16="http://schemas.microsoft.com/office/drawing/2014/main" id="{3614D8FF-C8B9-4F3C-8D01-A5A6E5B5D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5A2-086C-4A58-A17B-59DDFC64A668}"/>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132107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86D9-C01E-46ED-B61A-F0BF862914E0}"/>
              </a:ext>
            </a:extLst>
          </p:cNvPr>
          <p:cNvSpPr>
            <a:spLocks noGrp="1"/>
          </p:cNvSpPr>
          <p:nvPr>
            <p:ph type="title"/>
          </p:nvPr>
        </p:nvSpPr>
        <p:spPr>
          <a:xfrm>
            <a:off x="651164" y="365124"/>
            <a:ext cx="10550236" cy="15013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DE15A5-6F01-423B-8623-C7E5502DCE5B}"/>
              </a:ext>
            </a:extLst>
          </p:cNvPr>
          <p:cNvSpPr>
            <a:spLocks noGrp="1"/>
          </p:cNvSpPr>
          <p:nvPr>
            <p:ph sz="half" idx="1"/>
          </p:nvPr>
        </p:nvSpPr>
        <p:spPr>
          <a:xfrm>
            <a:off x="651163" y="2033587"/>
            <a:ext cx="5167745" cy="4143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D07E6C0-F39C-48B7-8E38-EFDB870BEB10}"/>
              </a:ext>
            </a:extLst>
          </p:cNvPr>
          <p:cNvSpPr>
            <a:spLocks noGrp="1"/>
          </p:cNvSpPr>
          <p:nvPr>
            <p:ph sz="half" idx="2"/>
          </p:nvPr>
        </p:nvSpPr>
        <p:spPr>
          <a:xfrm>
            <a:off x="6192981" y="2033587"/>
            <a:ext cx="5008417" cy="41433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DAEF7B-E35B-43C5-8E92-8CAE83A0B671}"/>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6" name="Footer Placeholder 5">
            <a:extLst>
              <a:ext uri="{FF2B5EF4-FFF2-40B4-BE49-F238E27FC236}">
                <a16:creationId xmlns:a16="http://schemas.microsoft.com/office/drawing/2014/main" id="{178F0537-6815-42BD-89F4-EA2895C47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68D14-2FBC-4F50-8921-4744D594A1AD}"/>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62622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A33D-F167-4F19-8071-E462A9D2D4C9}"/>
              </a:ext>
            </a:extLst>
          </p:cNvPr>
          <p:cNvSpPr>
            <a:spLocks noGrp="1"/>
          </p:cNvSpPr>
          <p:nvPr>
            <p:ph type="title"/>
          </p:nvPr>
        </p:nvSpPr>
        <p:spPr>
          <a:xfrm>
            <a:off x="609600" y="365125"/>
            <a:ext cx="105918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AC35AFB-4AC2-4CF5-AE1D-A0D8AAA160FC}"/>
              </a:ext>
            </a:extLst>
          </p:cNvPr>
          <p:cNvSpPr>
            <a:spLocks noGrp="1"/>
          </p:cNvSpPr>
          <p:nvPr>
            <p:ph type="body" idx="1"/>
          </p:nvPr>
        </p:nvSpPr>
        <p:spPr>
          <a:xfrm>
            <a:off x="665018" y="1681163"/>
            <a:ext cx="508317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D074028-C1DD-4401-A121-5E0D47D77CC4}"/>
              </a:ext>
            </a:extLst>
          </p:cNvPr>
          <p:cNvSpPr>
            <a:spLocks noGrp="1"/>
          </p:cNvSpPr>
          <p:nvPr>
            <p:ph sz="half" idx="2"/>
          </p:nvPr>
        </p:nvSpPr>
        <p:spPr>
          <a:xfrm>
            <a:off x="665018" y="2505075"/>
            <a:ext cx="5083175"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870EFDB-92AC-4FF8-AD03-64778B0C7184}"/>
              </a:ext>
            </a:extLst>
          </p:cNvPr>
          <p:cNvSpPr>
            <a:spLocks noGrp="1"/>
          </p:cNvSpPr>
          <p:nvPr>
            <p:ph type="body" sz="quarter" idx="3"/>
          </p:nvPr>
        </p:nvSpPr>
        <p:spPr>
          <a:xfrm>
            <a:off x="6172200" y="1681163"/>
            <a:ext cx="50292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3FD6277-1BEA-44A0-8E2C-F565FBA67853}"/>
              </a:ext>
            </a:extLst>
          </p:cNvPr>
          <p:cNvSpPr>
            <a:spLocks noGrp="1"/>
          </p:cNvSpPr>
          <p:nvPr>
            <p:ph sz="quarter" idx="4"/>
          </p:nvPr>
        </p:nvSpPr>
        <p:spPr>
          <a:xfrm>
            <a:off x="6172200" y="2505075"/>
            <a:ext cx="5006975"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23B07A6-65BC-4C2F-AF5F-05AE0382823E}"/>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8" name="Footer Placeholder 7">
            <a:extLst>
              <a:ext uri="{FF2B5EF4-FFF2-40B4-BE49-F238E27FC236}">
                <a16:creationId xmlns:a16="http://schemas.microsoft.com/office/drawing/2014/main" id="{211178A9-323C-483A-BD48-1EA0E1E26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A6DA4-CA82-4371-9C6F-2A54C0A5702E}"/>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99667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874C-E517-40F6-ABB0-90A0223FA3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110BA47-8357-4F94-BA54-7295CC23371D}"/>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4" name="Footer Placeholder 3">
            <a:extLst>
              <a:ext uri="{FF2B5EF4-FFF2-40B4-BE49-F238E27FC236}">
                <a16:creationId xmlns:a16="http://schemas.microsoft.com/office/drawing/2014/main" id="{C2F26605-E383-4BE7-99BA-F27355189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FBFAED-8918-44E2-8E0D-884271513D04}"/>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170285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A875B-8BA3-42B8-91B9-17E584521DBA}"/>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3" name="Footer Placeholder 2">
            <a:extLst>
              <a:ext uri="{FF2B5EF4-FFF2-40B4-BE49-F238E27FC236}">
                <a16:creationId xmlns:a16="http://schemas.microsoft.com/office/drawing/2014/main" id="{9F280D75-ACF4-4891-9B2C-A2926AC90D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F8AB3-E784-478A-A6E6-C2CCCC217230}"/>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249981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E467-D442-4E9F-A410-5558B33A40E0}"/>
              </a:ext>
            </a:extLst>
          </p:cNvPr>
          <p:cNvSpPr>
            <a:spLocks noGrp="1"/>
          </p:cNvSpPr>
          <p:nvPr>
            <p:ph type="title"/>
          </p:nvPr>
        </p:nvSpPr>
        <p:spPr>
          <a:xfrm>
            <a:off x="649044" y="457200"/>
            <a:ext cx="4122981"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A960579-8FD3-4391-B38F-196A5675476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C04C37E-C117-406D-B844-DEB4F3722E5A}"/>
              </a:ext>
            </a:extLst>
          </p:cNvPr>
          <p:cNvSpPr>
            <a:spLocks noGrp="1"/>
          </p:cNvSpPr>
          <p:nvPr>
            <p:ph type="body" sz="half" idx="2"/>
          </p:nvPr>
        </p:nvSpPr>
        <p:spPr>
          <a:xfrm>
            <a:off x="649044" y="2057400"/>
            <a:ext cx="412298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EBBD6B3-A365-4A80-AB55-AF7E4666E2ED}"/>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6" name="Footer Placeholder 5">
            <a:extLst>
              <a:ext uri="{FF2B5EF4-FFF2-40B4-BE49-F238E27FC236}">
                <a16:creationId xmlns:a16="http://schemas.microsoft.com/office/drawing/2014/main" id="{15DDE3C7-7769-40E7-91AA-1A020AE42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E420C-DDB1-4786-8881-0549C5F8904C}"/>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306041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FB0A-BE32-43B2-A9C0-08FEAFE18C96}"/>
              </a:ext>
            </a:extLst>
          </p:cNvPr>
          <p:cNvSpPr>
            <a:spLocks noGrp="1"/>
          </p:cNvSpPr>
          <p:nvPr>
            <p:ph type="title"/>
          </p:nvPr>
        </p:nvSpPr>
        <p:spPr>
          <a:xfrm>
            <a:off x="649044" y="457200"/>
            <a:ext cx="4122981"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1875582-290E-43AB-A2EF-3B7F9804A6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B5D12D-E393-4C9A-9509-18B7256B7F57}"/>
              </a:ext>
            </a:extLst>
          </p:cNvPr>
          <p:cNvSpPr>
            <a:spLocks noGrp="1"/>
          </p:cNvSpPr>
          <p:nvPr>
            <p:ph type="body" sz="half" idx="2"/>
          </p:nvPr>
        </p:nvSpPr>
        <p:spPr>
          <a:xfrm>
            <a:off x="649044" y="2057400"/>
            <a:ext cx="412298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B27DA-CB6E-4FF6-BB0F-0DC264C91545}"/>
              </a:ext>
            </a:extLst>
          </p:cNvPr>
          <p:cNvSpPr>
            <a:spLocks noGrp="1"/>
          </p:cNvSpPr>
          <p:nvPr>
            <p:ph type="dt" sz="half" idx="10"/>
          </p:nvPr>
        </p:nvSpPr>
        <p:spPr/>
        <p:txBody>
          <a:bodyPr/>
          <a:lstStyle/>
          <a:p>
            <a:fld id="{DD124621-8099-445B-92EA-B619A304F22E}" type="datetimeFigureOut">
              <a:rPr lang="en-US" smtClean="0"/>
              <a:t>1/2/2021</a:t>
            </a:fld>
            <a:endParaRPr lang="en-US"/>
          </a:p>
        </p:txBody>
      </p:sp>
      <p:sp>
        <p:nvSpPr>
          <p:cNvPr id="6" name="Footer Placeholder 5">
            <a:extLst>
              <a:ext uri="{FF2B5EF4-FFF2-40B4-BE49-F238E27FC236}">
                <a16:creationId xmlns:a16="http://schemas.microsoft.com/office/drawing/2014/main" id="{D315C0F9-D7FB-4419-AB0A-3388DD9A2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575C4-629A-4DED-A008-0B8EE1157188}"/>
              </a:ext>
            </a:extLst>
          </p:cNvPr>
          <p:cNvSpPr>
            <a:spLocks noGrp="1"/>
          </p:cNvSpPr>
          <p:nvPr>
            <p:ph type="sldNum" sz="quarter" idx="12"/>
          </p:nvPr>
        </p:nvSpPr>
        <p:spPr/>
        <p:txBody>
          <a:bodyPr/>
          <a:lstStyle/>
          <a:p>
            <a:fld id="{54100DE2-DFB7-44AC-B007-82E084798CAB}" type="slidenum">
              <a:rPr lang="en-US" smtClean="0"/>
              <a:t>‹#›</a:t>
            </a:fld>
            <a:endParaRPr lang="en-US"/>
          </a:p>
        </p:txBody>
      </p:sp>
    </p:spTree>
    <p:extLst>
      <p:ext uri="{BB962C8B-B14F-4D97-AF65-F5344CB8AC3E}">
        <p14:creationId xmlns:p14="http://schemas.microsoft.com/office/powerpoint/2010/main" val="88255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20E45-1D88-4832-A0F0-1DC5D77ABE86}"/>
              </a:ext>
            </a:extLst>
          </p:cNvPr>
          <p:cNvSpPr>
            <a:spLocks noGrp="1"/>
          </p:cNvSpPr>
          <p:nvPr>
            <p:ph type="title"/>
          </p:nvPr>
        </p:nvSpPr>
        <p:spPr>
          <a:xfrm>
            <a:off x="649044" y="365124"/>
            <a:ext cx="10552356" cy="150132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315922-BD13-49B2-8250-83598F323696}"/>
              </a:ext>
            </a:extLst>
          </p:cNvPr>
          <p:cNvSpPr>
            <a:spLocks noGrp="1"/>
          </p:cNvSpPr>
          <p:nvPr>
            <p:ph type="body" idx="1"/>
          </p:nvPr>
        </p:nvSpPr>
        <p:spPr>
          <a:xfrm>
            <a:off x="649044" y="1984785"/>
            <a:ext cx="10552356" cy="41921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6A68A2-AB1B-4F42-9FFE-2CF950FFAE17}"/>
              </a:ext>
            </a:extLst>
          </p:cNvPr>
          <p:cNvSpPr>
            <a:spLocks noGrp="1"/>
          </p:cNvSpPr>
          <p:nvPr>
            <p:ph type="dt" sz="half" idx="2"/>
          </p:nvPr>
        </p:nvSpPr>
        <p:spPr>
          <a:xfrm>
            <a:off x="7010400" y="6356350"/>
            <a:ext cx="4356632" cy="365125"/>
          </a:xfrm>
          <a:prstGeom prst="rect">
            <a:avLst/>
          </a:prstGeom>
        </p:spPr>
        <p:txBody>
          <a:bodyPr vert="horz" lIns="91440" tIns="45720" rIns="91440" bIns="45720" rtlCol="0" anchor="ctr"/>
          <a:lstStyle>
            <a:lvl1pPr algn="r">
              <a:defRPr sz="1050">
                <a:solidFill>
                  <a:schemeClr val="tx1"/>
                </a:solidFill>
                <a:latin typeface="+mn-lt"/>
              </a:defRPr>
            </a:lvl1pPr>
          </a:lstStyle>
          <a:p>
            <a:fld id="{DD124621-8099-445B-92EA-B619A304F22E}" type="datetimeFigureOut">
              <a:rPr lang="en-US" smtClean="0"/>
              <a:t>1/2/2021</a:t>
            </a:fld>
            <a:endParaRPr lang="en-US"/>
          </a:p>
        </p:txBody>
      </p:sp>
      <p:sp>
        <p:nvSpPr>
          <p:cNvPr id="5" name="Footer Placeholder 4">
            <a:extLst>
              <a:ext uri="{FF2B5EF4-FFF2-40B4-BE49-F238E27FC236}">
                <a16:creationId xmlns:a16="http://schemas.microsoft.com/office/drawing/2014/main" id="{09668DD8-29E9-4B2A-BC4C-7179F24DBF68}"/>
              </a:ext>
            </a:extLst>
          </p:cNvPr>
          <p:cNvSpPr>
            <a:spLocks noGrp="1"/>
          </p:cNvSpPr>
          <p:nvPr>
            <p:ph type="ftr" sz="quarter" idx="3"/>
          </p:nvPr>
        </p:nvSpPr>
        <p:spPr>
          <a:xfrm>
            <a:off x="199277" y="6356350"/>
            <a:ext cx="4838700" cy="365125"/>
          </a:xfrm>
          <a:prstGeom prst="rect">
            <a:avLst/>
          </a:prstGeom>
        </p:spPr>
        <p:txBody>
          <a:bodyPr vert="horz" lIns="91440" tIns="45720" rIns="91440" bIns="45720" rtlCol="0" anchor="ctr"/>
          <a:lstStyle>
            <a:lvl1pPr algn="l">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9A0B470B-91EF-4D5B-AEE6-0FB75ABE65F9}"/>
              </a:ext>
            </a:extLst>
          </p:cNvPr>
          <p:cNvSpPr>
            <a:spLocks noGrp="1"/>
          </p:cNvSpPr>
          <p:nvPr>
            <p:ph type="sldNum" sz="quarter" idx="4"/>
          </p:nvPr>
        </p:nvSpPr>
        <p:spPr>
          <a:xfrm>
            <a:off x="11367032" y="6356350"/>
            <a:ext cx="634468" cy="365125"/>
          </a:xfrm>
          <a:prstGeom prst="rect">
            <a:avLst/>
          </a:prstGeom>
        </p:spPr>
        <p:txBody>
          <a:bodyPr vert="horz" lIns="91440" tIns="45720" rIns="91440" bIns="45720" rtlCol="0" anchor="ctr"/>
          <a:lstStyle>
            <a:lvl1pPr algn="r">
              <a:defRPr sz="1050" b="0">
                <a:solidFill>
                  <a:schemeClr val="tx1"/>
                </a:solidFill>
                <a:latin typeface="+mn-lt"/>
              </a:defRPr>
            </a:lvl1pPr>
          </a:lstStyle>
          <a:p>
            <a:fld id="{54100DE2-DFB7-44AC-B007-82E084798CAB}" type="slidenum">
              <a:rPr lang="en-US" smtClean="0"/>
              <a:t>‹#›</a:t>
            </a:fld>
            <a:endParaRPr lang="en-US"/>
          </a:p>
        </p:txBody>
      </p:sp>
    </p:spTree>
    <p:extLst>
      <p:ext uri="{BB962C8B-B14F-4D97-AF65-F5344CB8AC3E}">
        <p14:creationId xmlns:p14="http://schemas.microsoft.com/office/powerpoint/2010/main" val="421076994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 id="2147483752" r:id="rId12"/>
    <p:sldLayoutId id="2147483753" r:id="rId13"/>
  </p:sldLayoutIdLst>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j-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j-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j-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j-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7.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9.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omments" Target="../comments/comment11.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info:do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222E66E-61B6-4384-8DA3-80F52DF7C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0C1850E3-8E49-4911-8AAC-5DE92328C764}"/>
              </a:ext>
            </a:extLst>
          </p:cNvPr>
          <p:cNvPicPr>
            <a:picLocks noChangeAspect="1"/>
          </p:cNvPicPr>
          <p:nvPr/>
        </p:nvPicPr>
        <p:blipFill rotWithShape="1">
          <a:blip r:embed="rId2"/>
          <a:srcRect t="16045"/>
          <a:stretch/>
        </p:blipFill>
        <p:spPr>
          <a:xfrm>
            <a:off x="20" y="10"/>
            <a:ext cx="12191980" cy="6857989"/>
          </a:xfrm>
          <a:prstGeom prst="rect">
            <a:avLst/>
          </a:prstGeom>
        </p:spPr>
      </p:pic>
      <p:sp>
        <p:nvSpPr>
          <p:cNvPr id="19" name="Rectangle 10">
            <a:extLst>
              <a:ext uri="{FF2B5EF4-FFF2-40B4-BE49-F238E27FC236}">
                <a16:creationId xmlns:a16="http://schemas.microsoft.com/office/drawing/2014/main" id="{3E0A32C1-327A-4393-8585-F94260E55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3900"/>
            <a:ext cx="12192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4A472-A966-9644-B588-9F52362E7F5F}"/>
              </a:ext>
            </a:extLst>
          </p:cNvPr>
          <p:cNvSpPr>
            <a:spLocks noGrp="1"/>
          </p:cNvSpPr>
          <p:nvPr>
            <p:ph type="ctrTitle"/>
          </p:nvPr>
        </p:nvSpPr>
        <p:spPr>
          <a:xfrm>
            <a:off x="647700" y="4781773"/>
            <a:ext cx="10553699" cy="1161827"/>
          </a:xfrm>
        </p:spPr>
        <p:txBody>
          <a:bodyPr anchor="b">
            <a:normAutofit fontScale="90000"/>
          </a:bodyPr>
          <a:lstStyle/>
          <a:p>
            <a:r>
              <a:rPr lang="en-US" sz="5400" dirty="0"/>
              <a:t>Cognitive-Behavioral Analysis System of Psychotherapy (CBASP)</a:t>
            </a:r>
          </a:p>
        </p:txBody>
      </p:sp>
      <p:sp>
        <p:nvSpPr>
          <p:cNvPr id="3" name="Subtitle 2">
            <a:extLst>
              <a:ext uri="{FF2B5EF4-FFF2-40B4-BE49-F238E27FC236}">
                <a16:creationId xmlns:a16="http://schemas.microsoft.com/office/drawing/2014/main" id="{348972FE-37C1-3A43-A54B-8554A4FC3C40}"/>
              </a:ext>
            </a:extLst>
          </p:cNvPr>
          <p:cNvSpPr>
            <a:spLocks noGrp="1"/>
          </p:cNvSpPr>
          <p:nvPr>
            <p:ph type="subTitle" idx="1"/>
          </p:nvPr>
        </p:nvSpPr>
        <p:spPr>
          <a:xfrm>
            <a:off x="647700" y="5951894"/>
            <a:ext cx="10553700" cy="906106"/>
          </a:xfrm>
        </p:spPr>
        <p:txBody>
          <a:bodyPr anchor="t">
            <a:normAutofit fontScale="70000" lnSpcReduction="20000"/>
          </a:bodyPr>
          <a:lstStyle/>
          <a:p>
            <a:pPr algn="ctr"/>
            <a:r>
              <a:rPr lang="en-US" sz="2000" dirty="0"/>
              <a:t>Andrea M. Garraway </a:t>
            </a:r>
          </a:p>
          <a:p>
            <a:pPr algn="ctr"/>
            <a:r>
              <a:rPr lang="en-US" sz="2000" dirty="0"/>
              <a:t>Department of Counselor Education and Family Studies</a:t>
            </a:r>
          </a:p>
          <a:p>
            <a:pPr algn="ctr"/>
            <a:r>
              <a:rPr lang="en-US" sz="2000" dirty="0"/>
              <a:t>Liberty University</a:t>
            </a:r>
          </a:p>
          <a:p>
            <a:endParaRPr lang="en-US" sz="2000" dirty="0"/>
          </a:p>
        </p:txBody>
      </p:sp>
    </p:spTree>
    <p:extLst>
      <p:ext uri="{BB962C8B-B14F-4D97-AF65-F5344CB8AC3E}">
        <p14:creationId xmlns:p14="http://schemas.microsoft.com/office/powerpoint/2010/main" val="190695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E222E66E-61B6-4384-8DA3-80F52DF7C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AB53D2-CC57-4E16-9B4F-35AA788BB1FD}"/>
              </a:ext>
            </a:extLst>
          </p:cNvPr>
          <p:cNvPicPr>
            <a:picLocks noChangeAspect="1"/>
          </p:cNvPicPr>
          <p:nvPr/>
        </p:nvPicPr>
        <p:blipFill rotWithShape="1">
          <a:blip r:embed="rId2"/>
          <a:srcRect l="4546" t="23391" r="4546"/>
          <a:stretch/>
        </p:blipFill>
        <p:spPr>
          <a:xfrm>
            <a:off x="20" y="10"/>
            <a:ext cx="12191980" cy="6857990"/>
          </a:xfrm>
          <a:prstGeom prst="rect">
            <a:avLst/>
          </a:prstGeom>
        </p:spPr>
      </p:pic>
      <p:sp>
        <p:nvSpPr>
          <p:cNvPr id="21" name="Rectangle 17">
            <a:extLst>
              <a:ext uri="{FF2B5EF4-FFF2-40B4-BE49-F238E27FC236}">
                <a16:creationId xmlns:a16="http://schemas.microsoft.com/office/drawing/2014/main" id="{3E0A32C1-327A-4393-8585-F94260E55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3900"/>
            <a:ext cx="12192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20B31-5DF6-A54B-BBE0-49384483FF95}"/>
              </a:ext>
            </a:extLst>
          </p:cNvPr>
          <p:cNvSpPr>
            <a:spLocks noGrp="1"/>
          </p:cNvSpPr>
          <p:nvPr>
            <p:ph type="ctrTitle"/>
          </p:nvPr>
        </p:nvSpPr>
        <p:spPr>
          <a:xfrm>
            <a:off x="647700" y="4781773"/>
            <a:ext cx="10553699" cy="1161827"/>
          </a:xfrm>
        </p:spPr>
        <p:txBody>
          <a:bodyPr anchor="b">
            <a:normAutofit/>
          </a:bodyPr>
          <a:lstStyle/>
          <a:p>
            <a:r>
              <a:rPr lang="en-US" sz="5000"/>
              <a:t>CBASP Techniques and Strategies</a:t>
            </a:r>
          </a:p>
        </p:txBody>
      </p:sp>
    </p:spTree>
    <p:extLst>
      <p:ext uri="{BB962C8B-B14F-4D97-AF65-F5344CB8AC3E}">
        <p14:creationId xmlns:p14="http://schemas.microsoft.com/office/powerpoint/2010/main" val="319967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96F71-CD43-F24C-914A-766339A52ECE}"/>
              </a:ext>
            </a:extLst>
          </p:cNvPr>
          <p:cNvSpPr>
            <a:spLocks noGrp="1"/>
          </p:cNvSpPr>
          <p:nvPr>
            <p:ph type="title"/>
          </p:nvPr>
        </p:nvSpPr>
        <p:spPr>
          <a:xfrm>
            <a:off x="647701" y="182562"/>
            <a:ext cx="5677796" cy="1818678"/>
          </a:xfrm>
        </p:spPr>
        <p:txBody>
          <a:bodyPr>
            <a:normAutofit/>
          </a:bodyPr>
          <a:lstStyle/>
          <a:p>
            <a:r>
              <a:rPr lang="en-US" dirty="0"/>
              <a:t>Significant Other History (SOH)</a:t>
            </a:r>
          </a:p>
        </p:txBody>
      </p:sp>
      <p:sp>
        <p:nvSpPr>
          <p:cNvPr id="3" name="Content Placeholder 2">
            <a:extLst>
              <a:ext uri="{FF2B5EF4-FFF2-40B4-BE49-F238E27FC236}">
                <a16:creationId xmlns:a16="http://schemas.microsoft.com/office/drawing/2014/main" id="{E4C9446A-4170-6842-82F1-8384FDA1F0EC}"/>
              </a:ext>
            </a:extLst>
          </p:cNvPr>
          <p:cNvSpPr>
            <a:spLocks noGrp="1"/>
          </p:cNvSpPr>
          <p:nvPr>
            <p:ph idx="1"/>
          </p:nvPr>
        </p:nvSpPr>
        <p:spPr>
          <a:xfrm>
            <a:off x="647701" y="2183802"/>
            <a:ext cx="5677796" cy="4879150"/>
          </a:xfrm>
        </p:spPr>
        <p:txBody>
          <a:bodyPr>
            <a:normAutofit fontScale="85000" lnSpcReduction="10000"/>
          </a:bodyPr>
          <a:lstStyle/>
          <a:p>
            <a:pPr lvl="0">
              <a:lnSpc>
                <a:spcPct val="100000"/>
              </a:lnSpc>
            </a:pPr>
            <a:r>
              <a:rPr lang="en-US" dirty="0"/>
              <a:t>The SOH is constructed to enable the therapist to know the patient better. The SOH is administered during Session 2 and examines 4-5 Significant Other (SO) persons in the patient’s life.</a:t>
            </a:r>
          </a:p>
          <a:p>
            <a:pPr lvl="0">
              <a:lnSpc>
                <a:spcPct val="100000"/>
              </a:lnSpc>
            </a:pPr>
            <a:r>
              <a:rPr lang="en-US" dirty="0"/>
              <a:t>The exercise is a Pavlovian memory task requiring the patient to focus on one Significant Other at a time and recall positive or negative memories about what growing up or being around the individual was like. </a:t>
            </a:r>
          </a:p>
          <a:p>
            <a:pPr lvl="0">
              <a:lnSpc>
                <a:spcPct val="100000"/>
              </a:lnSpc>
            </a:pPr>
            <a:r>
              <a:rPr lang="en-US" dirty="0"/>
              <a:t>The patient’s SOs left positive or negative “stamps” on the individual, shaping how the patient behaves and determining what he or she expects in interpersonal relationships. The “stamp” has been labeled a </a:t>
            </a:r>
            <a:r>
              <a:rPr lang="en-US" i="1" dirty="0"/>
              <a:t>causal theory conclusion.</a:t>
            </a:r>
            <a:endParaRPr lang="en-US" dirty="0"/>
          </a:p>
          <a:p>
            <a:pPr>
              <a:lnSpc>
                <a:spcPct val="100000"/>
              </a:lnSpc>
            </a:pPr>
            <a:endParaRPr lang="en-US" sz="1700" dirty="0"/>
          </a:p>
        </p:txBody>
      </p:sp>
      <p:pic>
        <p:nvPicPr>
          <p:cNvPr id="12" name="Picture 4">
            <a:extLst>
              <a:ext uri="{FF2B5EF4-FFF2-40B4-BE49-F238E27FC236}">
                <a16:creationId xmlns:a16="http://schemas.microsoft.com/office/drawing/2014/main" id="{1C444093-38AB-4085-B605-9343F1C75A2E}"/>
              </a:ext>
            </a:extLst>
          </p:cNvPr>
          <p:cNvPicPr>
            <a:picLocks noChangeAspect="1"/>
          </p:cNvPicPr>
          <p:nvPr/>
        </p:nvPicPr>
        <p:blipFill rotWithShape="1">
          <a:blip r:embed="rId2"/>
          <a:srcRect l="29056" r="21439"/>
          <a:stretch/>
        </p:blipFill>
        <p:spPr>
          <a:xfrm>
            <a:off x="7086601" y="10"/>
            <a:ext cx="5105400" cy="6857990"/>
          </a:xfrm>
          <a:prstGeom prst="rect">
            <a:avLst/>
          </a:prstGeom>
        </p:spPr>
      </p:pic>
      <p:sp>
        <p:nvSpPr>
          <p:cNvPr id="7" name="TextBox 6">
            <a:extLst>
              <a:ext uri="{FF2B5EF4-FFF2-40B4-BE49-F238E27FC236}">
                <a16:creationId xmlns:a16="http://schemas.microsoft.com/office/drawing/2014/main" id="{CBDF37D9-8A6E-694E-BAD3-DD2820C8261F}"/>
              </a:ext>
            </a:extLst>
          </p:cNvPr>
          <p:cNvSpPr txBox="1"/>
          <p:nvPr/>
        </p:nvSpPr>
        <p:spPr>
          <a:xfrm>
            <a:off x="9544539" y="6488668"/>
            <a:ext cx="2878417" cy="369332"/>
          </a:xfrm>
          <a:prstGeom prst="rect">
            <a:avLst/>
          </a:prstGeom>
          <a:noFill/>
        </p:spPr>
        <p:txBody>
          <a:bodyPr wrap="none" rtlCol="0">
            <a:spAutoFit/>
          </a:bodyPr>
          <a:lstStyle/>
          <a:p>
            <a:r>
              <a:rPr lang="en-US" dirty="0"/>
              <a:t>McCullough, 2000; 2001</a:t>
            </a:r>
          </a:p>
        </p:txBody>
      </p:sp>
    </p:spTree>
    <p:extLst>
      <p:ext uri="{BB962C8B-B14F-4D97-AF65-F5344CB8AC3E}">
        <p14:creationId xmlns:p14="http://schemas.microsoft.com/office/powerpoint/2010/main" val="55703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BE31-30F9-EE45-B34E-CA13CDC7A076}"/>
              </a:ext>
            </a:extLst>
          </p:cNvPr>
          <p:cNvSpPr>
            <a:spLocks noGrp="1"/>
          </p:cNvSpPr>
          <p:nvPr>
            <p:ph type="title"/>
          </p:nvPr>
        </p:nvSpPr>
        <p:spPr/>
        <p:txBody>
          <a:bodyPr/>
          <a:lstStyle/>
          <a:p>
            <a:r>
              <a:rPr lang="en-US" i="1" dirty="0">
                <a:solidFill>
                  <a:schemeClr val="accent1">
                    <a:lumMod val="75000"/>
                  </a:schemeClr>
                </a:solidFill>
              </a:rPr>
              <a:t>Transference Hypothesis (TH)</a:t>
            </a:r>
            <a:endParaRPr lang="en-US" dirty="0">
              <a:solidFill>
                <a:schemeClr val="accent1">
                  <a:lumMod val="75000"/>
                </a:schemeClr>
              </a:solidFill>
            </a:endParaRPr>
          </a:p>
        </p:txBody>
      </p:sp>
      <p:graphicFrame>
        <p:nvGraphicFramePr>
          <p:cNvPr id="7" name="Content Placeholder 6">
            <a:extLst>
              <a:ext uri="{FF2B5EF4-FFF2-40B4-BE49-F238E27FC236}">
                <a16:creationId xmlns:a16="http://schemas.microsoft.com/office/drawing/2014/main" id="{3A8FBEAC-808C-4C43-A290-4F3D55DDBED8}"/>
              </a:ext>
            </a:extLst>
          </p:cNvPr>
          <p:cNvGraphicFramePr>
            <a:graphicFrameLocks noGrp="1"/>
          </p:cNvGraphicFramePr>
          <p:nvPr>
            <p:ph idx="1"/>
            <p:extLst>
              <p:ext uri="{D42A27DB-BD31-4B8C-83A1-F6EECF244321}">
                <p14:modId xmlns:p14="http://schemas.microsoft.com/office/powerpoint/2010/main" val="3661219570"/>
              </p:ext>
            </p:extLst>
          </p:nvPr>
        </p:nvGraphicFramePr>
        <p:xfrm>
          <a:off x="651164" y="1984785"/>
          <a:ext cx="10550236" cy="419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E81DD10-DE1D-2147-A5AC-085296504D72}"/>
              </a:ext>
            </a:extLst>
          </p:cNvPr>
          <p:cNvSpPr txBox="1"/>
          <p:nvPr/>
        </p:nvSpPr>
        <p:spPr>
          <a:xfrm>
            <a:off x="8708065" y="6400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5DB5A25-7109-8740-B0E2-48F5E3997CA2}"/>
              </a:ext>
            </a:extLst>
          </p:cNvPr>
          <p:cNvSpPr txBox="1"/>
          <p:nvPr/>
        </p:nvSpPr>
        <p:spPr>
          <a:xfrm>
            <a:off x="8796262" y="6488668"/>
            <a:ext cx="3395738" cy="369332"/>
          </a:xfrm>
          <a:prstGeom prst="rect">
            <a:avLst/>
          </a:prstGeom>
          <a:noFill/>
        </p:spPr>
        <p:txBody>
          <a:bodyPr wrap="none" rtlCol="0">
            <a:spAutoFit/>
          </a:bodyPr>
          <a:lstStyle/>
          <a:p>
            <a:r>
              <a:rPr lang="en-US" dirty="0"/>
              <a:t>McCullough, 2000; 2001; 2006</a:t>
            </a:r>
          </a:p>
        </p:txBody>
      </p:sp>
    </p:spTree>
    <p:extLst>
      <p:ext uri="{BB962C8B-B14F-4D97-AF65-F5344CB8AC3E}">
        <p14:creationId xmlns:p14="http://schemas.microsoft.com/office/powerpoint/2010/main" val="320473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1B964-EFBE-40AB-A92C-D2B93D0B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38FF78-8637-4874-BB33-692559E58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E8A07-5775-CD43-8FDD-A22B75AC7031}"/>
              </a:ext>
            </a:extLst>
          </p:cNvPr>
          <p:cNvSpPr>
            <a:spLocks noGrp="1"/>
          </p:cNvSpPr>
          <p:nvPr>
            <p:ph type="title"/>
          </p:nvPr>
        </p:nvSpPr>
        <p:spPr>
          <a:xfrm>
            <a:off x="647700" y="190501"/>
            <a:ext cx="10553700" cy="790402"/>
          </a:xfrm>
        </p:spPr>
        <p:txBody>
          <a:bodyPr anchor="ctr">
            <a:normAutofit/>
          </a:bodyPr>
          <a:lstStyle/>
          <a:p>
            <a:r>
              <a:rPr lang="en-US" sz="2800" i="1">
                <a:solidFill>
                  <a:schemeClr val="bg1"/>
                </a:solidFill>
              </a:rPr>
              <a:t>Disciplined Personal Involvement (DPI)</a:t>
            </a:r>
            <a:endParaRPr lang="en-US" sz="2800">
              <a:solidFill>
                <a:schemeClr val="bg1"/>
              </a:solidFill>
            </a:endParaRPr>
          </a:p>
        </p:txBody>
      </p:sp>
      <p:graphicFrame>
        <p:nvGraphicFramePr>
          <p:cNvPr id="5" name="Content Placeholder 2">
            <a:extLst>
              <a:ext uri="{FF2B5EF4-FFF2-40B4-BE49-F238E27FC236}">
                <a16:creationId xmlns:a16="http://schemas.microsoft.com/office/drawing/2014/main" id="{0F094C1D-FFEA-4A46-8032-1FEC7DB84ACD}"/>
              </a:ext>
            </a:extLst>
          </p:cNvPr>
          <p:cNvGraphicFramePr>
            <a:graphicFrameLocks noGrp="1"/>
          </p:cNvGraphicFramePr>
          <p:nvPr>
            <p:ph idx="1"/>
            <p:extLst>
              <p:ext uri="{D42A27DB-BD31-4B8C-83A1-F6EECF244321}">
                <p14:modId xmlns:p14="http://schemas.microsoft.com/office/powerpoint/2010/main" val="340532960"/>
              </p:ext>
            </p:extLst>
          </p:nvPr>
        </p:nvGraphicFramePr>
        <p:xfrm>
          <a:off x="977438" y="1961804"/>
          <a:ext cx="10210800" cy="3981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C77B841-7ED2-8248-87CE-BF69A423A6D7}"/>
              </a:ext>
            </a:extLst>
          </p:cNvPr>
          <p:cNvSpPr txBox="1"/>
          <p:nvPr/>
        </p:nvSpPr>
        <p:spPr>
          <a:xfrm>
            <a:off x="10080973" y="6389545"/>
            <a:ext cx="2256900" cy="369332"/>
          </a:xfrm>
          <a:prstGeom prst="rect">
            <a:avLst/>
          </a:prstGeom>
          <a:noFill/>
        </p:spPr>
        <p:txBody>
          <a:bodyPr wrap="none" rtlCol="0">
            <a:spAutoFit/>
          </a:bodyPr>
          <a:lstStyle/>
          <a:p>
            <a:r>
              <a:rPr lang="en-US" dirty="0"/>
              <a:t>McCullough, 2003b</a:t>
            </a:r>
          </a:p>
        </p:txBody>
      </p:sp>
    </p:spTree>
    <p:extLst>
      <p:ext uri="{BB962C8B-B14F-4D97-AF65-F5344CB8AC3E}">
        <p14:creationId xmlns:p14="http://schemas.microsoft.com/office/powerpoint/2010/main" val="84784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FFA683-4D7A-484A-BBC3-5065D8D8D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3BC28F-C3C3-48C8-AEF2-3D73C4EDB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B3042-3EF3-8346-89DB-180BB4735A5C}"/>
              </a:ext>
            </a:extLst>
          </p:cNvPr>
          <p:cNvSpPr>
            <a:spLocks noGrp="1"/>
          </p:cNvSpPr>
          <p:nvPr>
            <p:ph type="title"/>
          </p:nvPr>
        </p:nvSpPr>
        <p:spPr>
          <a:xfrm>
            <a:off x="553719" y="827888"/>
            <a:ext cx="3146911" cy="5115711"/>
          </a:xfrm>
        </p:spPr>
        <p:txBody>
          <a:bodyPr anchor="b">
            <a:normAutofit/>
          </a:bodyPr>
          <a:lstStyle/>
          <a:p>
            <a:r>
              <a:rPr lang="en-US" sz="3000" dirty="0">
                <a:solidFill>
                  <a:schemeClr val="bg1"/>
                </a:solidFill>
              </a:rPr>
              <a:t>Interpersonal Discrimination Exercise (IDE)</a:t>
            </a:r>
          </a:p>
        </p:txBody>
      </p:sp>
      <p:sp>
        <p:nvSpPr>
          <p:cNvPr id="3" name="Content Placeholder 2">
            <a:extLst>
              <a:ext uri="{FF2B5EF4-FFF2-40B4-BE49-F238E27FC236}">
                <a16:creationId xmlns:a16="http://schemas.microsoft.com/office/drawing/2014/main" id="{10656BF1-E8D6-8848-BBA7-8FD7D240CDF2}"/>
              </a:ext>
            </a:extLst>
          </p:cNvPr>
          <p:cNvSpPr>
            <a:spLocks noGrp="1"/>
          </p:cNvSpPr>
          <p:nvPr>
            <p:ph idx="1"/>
          </p:nvPr>
        </p:nvSpPr>
        <p:spPr>
          <a:xfrm>
            <a:off x="4725743" y="779929"/>
            <a:ext cx="6634332" cy="5292763"/>
          </a:xfrm>
        </p:spPr>
        <p:txBody>
          <a:bodyPr>
            <a:normAutofit/>
          </a:bodyPr>
          <a:lstStyle/>
          <a:p>
            <a:r>
              <a:rPr lang="en-US" dirty="0"/>
              <a:t>The role DPI takes in the dyad is determined by the Transference Hypothesis. </a:t>
            </a:r>
          </a:p>
          <a:p>
            <a:r>
              <a:rPr lang="en-US" dirty="0"/>
              <a:t>IDE is a four-step exercise designed to help the patient discriminate the therapist from Significant Others who have hurt the individual. </a:t>
            </a:r>
          </a:p>
          <a:p>
            <a:r>
              <a:rPr lang="en-US" dirty="0"/>
              <a:t>The 4 IDE steps should be learned to criterion so that the patient can self-administer the IDE on cue from the clinician and complete the four steps with no assistance from the therapist.</a:t>
            </a:r>
          </a:p>
        </p:txBody>
      </p:sp>
      <p:sp>
        <p:nvSpPr>
          <p:cNvPr id="4" name="TextBox 3">
            <a:extLst>
              <a:ext uri="{FF2B5EF4-FFF2-40B4-BE49-F238E27FC236}">
                <a16:creationId xmlns:a16="http://schemas.microsoft.com/office/drawing/2014/main" id="{0E99326A-B770-024F-95AF-92A260C3C3DD}"/>
              </a:ext>
            </a:extLst>
          </p:cNvPr>
          <p:cNvSpPr txBox="1"/>
          <p:nvPr/>
        </p:nvSpPr>
        <p:spPr>
          <a:xfrm>
            <a:off x="9432235" y="6380922"/>
            <a:ext cx="2753382" cy="369332"/>
          </a:xfrm>
          <a:prstGeom prst="rect">
            <a:avLst/>
          </a:prstGeom>
          <a:noFill/>
        </p:spPr>
        <p:txBody>
          <a:bodyPr wrap="none" rtlCol="0">
            <a:spAutoFit/>
          </a:bodyPr>
          <a:lstStyle/>
          <a:p>
            <a:r>
              <a:rPr lang="en-US" dirty="0"/>
              <a:t>McCullough, 2001; 2006</a:t>
            </a:r>
          </a:p>
        </p:txBody>
      </p:sp>
    </p:spTree>
    <p:extLst>
      <p:ext uri="{BB962C8B-B14F-4D97-AF65-F5344CB8AC3E}">
        <p14:creationId xmlns:p14="http://schemas.microsoft.com/office/powerpoint/2010/main" val="260493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AD31B964-EFBE-40AB-A92C-D2B93D0B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4238FF78-8637-4874-BB33-692559E58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A915F-1D04-EE40-A6BC-9C1CB7A0424B}"/>
              </a:ext>
            </a:extLst>
          </p:cNvPr>
          <p:cNvSpPr>
            <a:spLocks noGrp="1"/>
          </p:cNvSpPr>
          <p:nvPr>
            <p:ph type="title"/>
          </p:nvPr>
        </p:nvSpPr>
        <p:spPr>
          <a:xfrm>
            <a:off x="647700" y="190501"/>
            <a:ext cx="10553700" cy="790402"/>
          </a:xfrm>
        </p:spPr>
        <p:txBody>
          <a:bodyPr anchor="ctr">
            <a:normAutofit/>
          </a:bodyPr>
          <a:lstStyle/>
          <a:p>
            <a:r>
              <a:rPr lang="en-US" sz="2800" i="1">
                <a:solidFill>
                  <a:schemeClr val="bg1"/>
                </a:solidFill>
              </a:rPr>
              <a:t>Situational Analysis (SA)</a:t>
            </a:r>
            <a:endParaRPr lang="en-US" sz="2800">
              <a:solidFill>
                <a:schemeClr val="bg1"/>
              </a:solidFill>
            </a:endParaRPr>
          </a:p>
        </p:txBody>
      </p:sp>
      <p:graphicFrame>
        <p:nvGraphicFramePr>
          <p:cNvPr id="15" name="Content Placeholder 2">
            <a:extLst>
              <a:ext uri="{FF2B5EF4-FFF2-40B4-BE49-F238E27FC236}">
                <a16:creationId xmlns:a16="http://schemas.microsoft.com/office/drawing/2014/main" id="{020B2197-7C55-4AD7-A82B-EBBDC571521E}"/>
              </a:ext>
            </a:extLst>
          </p:cNvPr>
          <p:cNvGraphicFramePr>
            <a:graphicFrameLocks noGrp="1"/>
          </p:cNvGraphicFramePr>
          <p:nvPr>
            <p:ph idx="1"/>
            <p:extLst>
              <p:ext uri="{D42A27DB-BD31-4B8C-83A1-F6EECF244321}">
                <p14:modId xmlns:p14="http://schemas.microsoft.com/office/powerpoint/2010/main" val="2249696053"/>
              </p:ext>
            </p:extLst>
          </p:nvPr>
        </p:nvGraphicFramePr>
        <p:xfrm>
          <a:off x="977438" y="1961804"/>
          <a:ext cx="10210800" cy="3981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19E9FF1-DEC7-8346-81E8-9A2ECB2CDC87}"/>
              </a:ext>
            </a:extLst>
          </p:cNvPr>
          <p:cNvSpPr txBox="1"/>
          <p:nvPr/>
        </p:nvSpPr>
        <p:spPr>
          <a:xfrm>
            <a:off x="9539495" y="6570271"/>
            <a:ext cx="2768258" cy="369332"/>
          </a:xfrm>
          <a:prstGeom prst="rect">
            <a:avLst/>
          </a:prstGeom>
          <a:noFill/>
        </p:spPr>
        <p:txBody>
          <a:bodyPr wrap="none" rtlCol="0">
            <a:spAutoFit/>
          </a:bodyPr>
          <a:lstStyle/>
          <a:p>
            <a:r>
              <a:rPr lang="en-US" dirty="0"/>
              <a:t>McCullough, 2003; 2006</a:t>
            </a:r>
          </a:p>
        </p:txBody>
      </p:sp>
      <p:sp>
        <p:nvSpPr>
          <p:cNvPr id="16" name="Freeform 16">
            <a:extLst>
              <a:ext uri="{FF2B5EF4-FFF2-40B4-BE49-F238E27FC236}">
                <a16:creationId xmlns:a16="http://schemas.microsoft.com/office/drawing/2014/main" id="{7181A634-819F-5A41-9E70-CBD745B6B533}"/>
              </a:ext>
            </a:extLst>
          </p:cNvPr>
          <p:cNvSpPr>
            <a:spLocks noEditPoints="1"/>
          </p:cNvSpPr>
          <p:nvPr/>
        </p:nvSpPr>
        <p:spPr bwMode="auto">
          <a:xfrm>
            <a:off x="1269217" y="2373759"/>
            <a:ext cx="524153" cy="358722"/>
          </a:xfrm>
          <a:custGeom>
            <a:avLst/>
            <a:gdLst>
              <a:gd name="T0" fmla="*/ 173 w 424"/>
              <a:gd name="T1" fmla="*/ 219 h 288"/>
              <a:gd name="T2" fmla="*/ 188 w 424"/>
              <a:gd name="T3" fmla="*/ 277 h 288"/>
              <a:gd name="T4" fmla="*/ 246 w 424"/>
              <a:gd name="T5" fmla="*/ 261 h 288"/>
              <a:gd name="T6" fmla="*/ 345 w 424"/>
              <a:gd name="T7" fmla="*/ 5 h 288"/>
              <a:gd name="T8" fmla="*/ 173 w 424"/>
              <a:gd name="T9" fmla="*/ 219 h 288"/>
              <a:gd name="T10" fmla="*/ 212 w 424"/>
              <a:gd name="T11" fmla="*/ 58 h 288"/>
              <a:gd name="T12" fmla="*/ 240 w 424"/>
              <a:gd name="T13" fmla="*/ 60 h 288"/>
              <a:gd name="T14" fmla="*/ 269 w 424"/>
              <a:gd name="T15" fmla="*/ 23 h 288"/>
              <a:gd name="T16" fmla="*/ 212 w 424"/>
              <a:gd name="T17" fmla="*/ 15 h 288"/>
              <a:gd name="T18" fmla="*/ 0 w 424"/>
              <a:gd name="T19" fmla="*/ 244 h 288"/>
              <a:gd name="T20" fmla="*/ 1 w 424"/>
              <a:gd name="T21" fmla="*/ 267 h 288"/>
              <a:gd name="T22" fmla="*/ 24 w 424"/>
              <a:gd name="T23" fmla="*/ 286 h 288"/>
              <a:gd name="T24" fmla="*/ 44 w 424"/>
              <a:gd name="T25" fmla="*/ 263 h 288"/>
              <a:gd name="T26" fmla="*/ 43 w 424"/>
              <a:gd name="T27" fmla="*/ 244 h 288"/>
              <a:gd name="T28" fmla="*/ 212 w 424"/>
              <a:gd name="T29" fmla="*/ 58 h 288"/>
              <a:gd name="T30" fmla="*/ 365 w 424"/>
              <a:gd name="T31" fmla="*/ 84 h 288"/>
              <a:gd name="T32" fmla="*/ 348 w 424"/>
              <a:gd name="T33" fmla="*/ 130 h 288"/>
              <a:gd name="T34" fmla="*/ 382 w 424"/>
              <a:gd name="T35" fmla="*/ 244 h 288"/>
              <a:gd name="T36" fmla="*/ 381 w 424"/>
              <a:gd name="T37" fmla="*/ 264 h 288"/>
              <a:gd name="T38" fmla="*/ 400 w 424"/>
              <a:gd name="T39" fmla="*/ 287 h 288"/>
              <a:gd name="T40" fmla="*/ 402 w 424"/>
              <a:gd name="T41" fmla="*/ 287 h 288"/>
              <a:gd name="T42" fmla="*/ 423 w 424"/>
              <a:gd name="T43" fmla="*/ 267 h 288"/>
              <a:gd name="T44" fmla="*/ 424 w 424"/>
              <a:gd name="T45" fmla="*/ 244 h 288"/>
              <a:gd name="T46" fmla="*/ 365 w 424"/>
              <a:gd name="T47" fmla="*/ 8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4" h="288">
                <a:moveTo>
                  <a:pt x="173" y="219"/>
                </a:moveTo>
                <a:cubicBezTo>
                  <a:pt x="158" y="244"/>
                  <a:pt x="168" y="265"/>
                  <a:pt x="188" y="277"/>
                </a:cubicBezTo>
                <a:cubicBezTo>
                  <a:pt x="209" y="288"/>
                  <a:pt x="232" y="287"/>
                  <a:pt x="246" y="261"/>
                </a:cubicBezTo>
                <a:cubicBezTo>
                  <a:pt x="261" y="236"/>
                  <a:pt x="353" y="10"/>
                  <a:pt x="345" y="5"/>
                </a:cubicBezTo>
                <a:cubicBezTo>
                  <a:pt x="337" y="0"/>
                  <a:pt x="187" y="194"/>
                  <a:pt x="173" y="219"/>
                </a:cubicBezTo>
                <a:close/>
                <a:moveTo>
                  <a:pt x="212" y="58"/>
                </a:moveTo>
                <a:cubicBezTo>
                  <a:pt x="222" y="58"/>
                  <a:pt x="231" y="59"/>
                  <a:pt x="240" y="60"/>
                </a:cubicBezTo>
                <a:cubicBezTo>
                  <a:pt x="249" y="48"/>
                  <a:pt x="259" y="36"/>
                  <a:pt x="269" y="23"/>
                </a:cubicBezTo>
                <a:cubicBezTo>
                  <a:pt x="251" y="18"/>
                  <a:pt x="232" y="15"/>
                  <a:pt x="212" y="15"/>
                </a:cubicBezTo>
                <a:cubicBezTo>
                  <a:pt x="94" y="15"/>
                  <a:pt x="0" y="116"/>
                  <a:pt x="0" y="244"/>
                </a:cubicBezTo>
                <a:cubicBezTo>
                  <a:pt x="0" y="251"/>
                  <a:pt x="1" y="259"/>
                  <a:pt x="1" y="267"/>
                </a:cubicBezTo>
                <a:cubicBezTo>
                  <a:pt x="3" y="279"/>
                  <a:pt x="13" y="287"/>
                  <a:pt x="24" y="286"/>
                </a:cubicBezTo>
                <a:cubicBezTo>
                  <a:pt x="36" y="285"/>
                  <a:pt x="45" y="275"/>
                  <a:pt x="44" y="263"/>
                </a:cubicBezTo>
                <a:cubicBezTo>
                  <a:pt x="43" y="257"/>
                  <a:pt x="43" y="250"/>
                  <a:pt x="43" y="244"/>
                </a:cubicBezTo>
                <a:cubicBezTo>
                  <a:pt x="43" y="139"/>
                  <a:pt x="117" y="58"/>
                  <a:pt x="212" y="58"/>
                </a:cubicBezTo>
                <a:close/>
                <a:moveTo>
                  <a:pt x="365" y="84"/>
                </a:moveTo>
                <a:cubicBezTo>
                  <a:pt x="360" y="100"/>
                  <a:pt x="353" y="116"/>
                  <a:pt x="348" y="130"/>
                </a:cubicBezTo>
                <a:cubicBezTo>
                  <a:pt x="369" y="162"/>
                  <a:pt x="382" y="201"/>
                  <a:pt x="382" y="244"/>
                </a:cubicBezTo>
                <a:cubicBezTo>
                  <a:pt x="382" y="250"/>
                  <a:pt x="382" y="257"/>
                  <a:pt x="381" y="264"/>
                </a:cubicBezTo>
                <a:cubicBezTo>
                  <a:pt x="380" y="275"/>
                  <a:pt x="389" y="286"/>
                  <a:pt x="400" y="287"/>
                </a:cubicBezTo>
                <a:cubicBezTo>
                  <a:pt x="401" y="287"/>
                  <a:pt x="402" y="287"/>
                  <a:pt x="402" y="287"/>
                </a:cubicBezTo>
                <a:cubicBezTo>
                  <a:pt x="413" y="287"/>
                  <a:pt x="422" y="278"/>
                  <a:pt x="423" y="267"/>
                </a:cubicBezTo>
                <a:cubicBezTo>
                  <a:pt x="424" y="260"/>
                  <a:pt x="424" y="252"/>
                  <a:pt x="424" y="244"/>
                </a:cubicBezTo>
                <a:cubicBezTo>
                  <a:pt x="424" y="181"/>
                  <a:pt x="402" y="125"/>
                  <a:pt x="365"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283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4032-874A-A445-A652-89A32F908377}"/>
              </a:ext>
            </a:extLst>
          </p:cNvPr>
          <p:cNvSpPr>
            <a:spLocks noGrp="1"/>
          </p:cNvSpPr>
          <p:nvPr>
            <p:ph type="title"/>
          </p:nvPr>
        </p:nvSpPr>
        <p:spPr/>
        <p:txBody>
          <a:bodyPr/>
          <a:lstStyle/>
          <a:p>
            <a:r>
              <a:rPr lang="en-US" i="1" dirty="0"/>
              <a:t>Hot Spot</a:t>
            </a:r>
            <a:endParaRPr lang="en-US" dirty="0"/>
          </a:p>
        </p:txBody>
      </p:sp>
      <p:graphicFrame>
        <p:nvGraphicFramePr>
          <p:cNvPr id="6" name="Content Placeholder 5">
            <a:extLst>
              <a:ext uri="{FF2B5EF4-FFF2-40B4-BE49-F238E27FC236}">
                <a16:creationId xmlns:a16="http://schemas.microsoft.com/office/drawing/2014/main" id="{7BBD875D-41C7-084B-997A-DADA8D703BA4}"/>
              </a:ext>
            </a:extLst>
          </p:cNvPr>
          <p:cNvGraphicFramePr>
            <a:graphicFrameLocks noGrp="1"/>
          </p:cNvGraphicFramePr>
          <p:nvPr>
            <p:ph idx="1"/>
            <p:extLst>
              <p:ext uri="{D42A27DB-BD31-4B8C-83A1-F6EECF244321}">
                <p14:modId xmlns:p14="http://schemas.microsoft.com/office/powerpoint/2010/main" val="2361403630"/>
              </p:ext>
            </p:extLst>
          </p:nvPr>
        </p:nvGraphicFramePr>
        <p:xfrm>
          <a:off x="651164" y="1984785"/>
          <a:ext cx="10550236" cy="419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D8C7E22-ECB4-4F49-957B-E8243DA3D366}"/>
              </a:ext>
            </a:extLst>
          </p:cNvPr>
          <p:cNvSpPr txBox="1"/>
          <p:nvPr/>
        </p:nvSpPr>
        <p:spPr>
          <a:xfrm>
            <a:off x="10080973" y="6492876"/>
            <a:ext cx="2111027" cy="369332"/>
          </a:xfrm>
          <a:prstGeom prst="rect">
            <a:avLst/>
          </a:prstGeom>
          <a:noFill/>
        </p:spPr>
        <p:txBody>
          <a:bodyPr wrap="none" rtlCol="0">
            <a:spAutoFit/>
          </a:bodyPr>
          <a:lstStyle/>
          <a:p>
            <a:r>
              <a:rPr lang="en-US" dirty="0"/>
              <a:t>McCullough, 2006</a:t>
            </a:r>
          </a:p>
        </p:txBody>
      </p:sp>
    </p:spTree>
    <p:extLst>
      <p:ext uri="{BB962C8B-B14F-4D97-AF65-F5344CB8AC3E}">
        <p14:creationId xmlns:p14="http://schemas.microsoft.com/office/powerpoint/2010/main" val="33363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1A18-D616-F341-BE2D-9E669C402F10}"/>
              </a:ext>
            </a:extLst>
          </p:cNvPr>
          <p:cNvSpPr>
            <a:spLocks noGrp="1"/>
          </p:cNvSpPr>
          <p:nvPr>
            <p:ph type="title"/>
          </p:nvPr>
        </p:nvSpPr>
        <p:spPr>
          <a:xfrm>
            <a:off x="1996009" y="-336331"/>
            <a:ext cx="10550236" cy="1330423"/>
          </a:xfrm>
        </p:spPr>
        <p:txBody>
          <a:bodyPr/>
          <a:lstStyle/>
          <a:p>
            <a:r>
              <a:rPr lang="en-US" dirty="0"/>
              <a:t>Felt Safety</a:t>
            </a:r>
          </a:p>
        </p:txBody>
      </p:sp>
      <p:sp>
        <p:nvSpPr>
          <p:cNvPr id="3" name="Content Placeholder 2">
            <a:extLst>
              <a:ext uri="{FF2B5EF4-FFF2-40B4-BE49-F238E27FC236}">
                <a16:creationId xmlns:a16="http://schemas.microsoft.com/office/drawing/2014/main" id="{6E591C00-8EC9-9641-A791-C536D6BD40B2}"/>
              </a:ext>
            </a:extLst>
          </p:cNvPr>
          <p:cNvSpPr>
            <a:spLocks noGrp="1"/>
          </p:cNvSpPr>
          <p:nvPr>
            <p:ph idx="1"/>
          </p:nvPr>
        </p:nvSpPr>
        <p:spPr>
          <a:xfrm>
            <a:off x="609123" y="994092"/>
            <a:ext cx="10550236" cy="4192177"/>
          </a:xfrm>
        </p:spPr>
        <p:txBody>
          <a:bodyPr>
            <a:noAutofit/>
          </a:bodyPr>
          <a:lstStyle/>
          <a:p>
            <a:pPr lvl="0"/>
            <a:r>
              <a:rPr lang="en-US" dirty="0"/>
              <a:t>The chronically depressed patient must learn to experience felt safety with the clinician as a way to deactivate the system of attachment behaviors. </a:t>
            </a:r>
          </a:p>
          <a:p>
            <a:pPr lvl="0"/>
            <a:endParaRPr lang="en-US" dirty="0"/>
          </a:p>
          <a:p>
            <a:pPr lvl="0"/>
            <a:r>
              <a:rPr lang="en-US" dirty="0"/>
              <a:t>Successfully establishing interpersonal safety prepares the way for the patient to master the next step, which is, learning to function interpersonally and to generate empathy, which are important steps to acquire before patients can break out of their refractory </a:t>
            </a:r>
            <a:r>
              <a:rPr lang="en-US" dirty="0" err="1"/>
              <a:t>wira</a:t>
            </a:r>
            <a:r>
              <a:rPr lang="en-US" dirty="0"/>
              <a:t>-personal isolation.</a:t>
            </a:r>
          </a:p>
          <a:p>
            <a:pPr lvl="0"/>
            <a:endParaRPr lang="en-US" dirty="0"/>
          </a:p>
          <a:p>
            <a:pPr lvl="0"/>
            <a:r>
              <a:rPr lang="en-US" dirty="0"/>
              <a:t>Through a “circularity” loop the patient keeps a wall of interpersonal fear and establishes a zone of felt safety. By breaking through the wall intra-personal functioning can be counter-conditioned with dyadic reciprocity for the patient to experience a sense of safety.</a:t>
            </a:r>
          </a:p>
        </p:txBody>
      </p:sp>
      <p:sp>
        <p:nvSpPr>
          <p:cNvPr id="4" name="TextBox 3">
            <a:extLst>
              <a:ext uri="{FF2B5EF4-FFF2-40B4-BE49-F238E27FC236}">
                <a16:creationId xmlns:a16="http://schemas.microsoft.com/office/drawing/2014/main" id="{39F6454D-FA97-4A4C-AD74-E194331262AD}"/>
              </a:ext>
            </a:extLst>
          </p:cNvPr>
          <p:cNvSpPr txBox="1"/>
          <p:nvPr/>
        </p:nvSpPr>
        <p:spPr>
          <a:xfrm>
            <a:off x="7854448" y="6858000"/>
            <a:ext cx="4691797" cy="369332"/>
          </a:xfrm>
          <a:prstGeom prst="rect">
            <a:avLst/>
          </a:prstGeom>
          <a:noFill/>
        </p:spPr>
        <p:txBody>
          <a:bodyPr wrap="none" rtlCol="0">
            <a:spAutoFit/>
          </a:bodyPr>
          <a:lstStyle/>
          <a:p>
            <a:r>
              <a:rPr lang="en-US" dirty="0" err="1"/>
              <a:t>Sibcy</a:t>
            </a:r>
            <a:r>
              <a:rPr lang="en-US" dirty="0"/>
              <a:t> &amp; Knight, 2017; McCullough, 2003b</a:t>
            </a:r>
          </a:p>
        </p:txBody>
      </p:sp>
    </p:spTree>
    <p:extLst>
      <p:ext uri="{BB962C8B-B14F-4D97-AF65-F5344CB8AC3E}">
        <p14:creationId xmlns:p14="http://schemas.microsoft.com/office/powerpoint/2010/main" val="36666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2250" fill="hold"/>
                                        <p:tgtEl>
                                          <p:spTgt spid="3">
                                            <p:txEl>
                                              <p:pRg st="0" end="0"/>
                                            </p:txEl>
                                          </p:spTgt>
                                        </p:tgtEl>
                                        <p:attrNameLst>
                                          <p:attrName>style.color</p:attrName>
                                        </p:attrNameLst>
                                      </p:cBhvr>
                                      <p:to>
                                        <a:schemeClr val="accent2"/>
                                      </p:to>
                                    </p:animClr>
                                    <p:animClr clrSpc="rgb" dir="cw">
                                      <p:cBhvr>
                                        <p:cTn id="7" dur="2250" fill="hold"/>
                                        <p:tgtEl>
                                          <p:spTgt spid="3">
                                            <p:txEl>
                                              <p:pRg st="0" end="0"/>
                                            </p:txEl>
                                          </p:spTgt>
                                        </p:tgtEl>
                                        <p:attrNameLst>
                                          <p:attrName>fillcolor</p:attrName>
                                        </p:attrNameLst>
                                      </p:cBhvr>
                                      <p:to>
                                        <a:schemeClr val="accent2"/>
                                      </p:to>
                                    </p:animClr>
                                    <p:set>
                                      <p:cBhvr>
                                        <p:cTn id="8" dur="2250" fill="hold"/>
                                        <p:tgtEl>
                                          <p:spTgt spid="3">
                                            <p:txEl>
                                              <p:pRg st="0" end="0"/>
                                            </p:txEl>
                                          </p:spTgt>
                                        </p:tgtEl>
                                        <p:attrNameLst>
                                          <p:attrName>fill.type</p:attrName>
                                        </p:attrNameLst>
                                      </p:cBhvr>
                                      <p:to>
                                        <p:strVal val="solid"/>
                                      </p:to>
                                    </p:set>
                                    <p:set>
                                      <p:cBhvr>
                                        <p:cTn id="9" dur="225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2250" fill="hold"/>
                                        <p:tgtEl>
                                          <p:spTgt spid="3">
                                            <p:txEl>
                                              <p:pRg st="2" end="2"/>
                                            </p:txEl>
                                          </p:spTgt>
                                        </p:tgtEl>
                                        <p:attrNameLst>
                                          <p:attrName>style.color</p:attrName>
                                        </p:attrNameLst>
                                      </p:cBhvr>
                                      <p:to>
                                        <a:schemeClr val="accent2"/>
                                      </p:to>
                                    </p:animClr>
                                    <p:animClr clrSpc="rgb" dir="cw">
                                      <p:cBhvr>
                                        <p:cTn id="14" dur="2250" fill="hold"/>
                                        <p:tgtEl>
                                          <p:spTgt spid="3">
                                            <p:txEl>
                                              <p:pRg st="2" end="2"/>
                                            </p:txEl>
                                          </p:spTgt>
                                        </p:tgtEl>
                                        <p:attrNameLst>
                                          <p:attrName>fillcolor</p:attrName>
                                        </p:attrNameLst>
                                      </p:cBhvr>
                                      <p:to>
                                        <a:schemeClr val="accent2"/>
                                      </p:to>
                                    </p:animClr>
                                    <p:set>
                                      <p:cBhvr>
                                        <p:cTn id="15" dur="2250" fill="hold"/>
                                        <p:tgtEl>
                                          <p:spTgt spid="3">
                                            <p:txEl>
                                              <p:pRg st="2" end="2"/>
                                            </p:txEl>
                                          </p:spTgt>
                                        </p:tgtEl>
                                        <p:attrNameLst>
                                          <p:attrName>fill.type</p:attrName>
                                        </p:attrNameLst>
                                      </p:cBhvr>
                                      <p:to>
                                        <p:strVal val="solid"/>
                                      </p:to>
                                    </p:set>
                                    <p:set>
                                      <p:cBhvr>
                                        <p:cTn id="16" dur="225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2250" fill="hold"/>
                                        <p:tgtEl>
                                          <p:spTgt spid="3">
                                            <p:txEl>
                                              <p:pRg st="4" end="4"/>
                                            </p:txEl>
                                          </p:spTgt>
                                        </p:tgtEl>
                                        <p:attrNameLst>
                                          <p:attrName>style.color</p:attrName>
                                        </p:attrNameLst>
                                      </p:cBhvr>
                                      <p:to>
                                        <a:schemeClr val="accent2"/>
                                      </p:to>
                                    </p:animClr>
                                    <p:animClr clrSpc="rgb" dir="cw">
                                      <p:cBhvr>
                                        <p:cTn id="21" dur="2250" fill="hold"/>
                                        <p:tgtEl>
                                          <p:spTgt spid="3">
                                            <p:txEl>
                                              <p:pRg st="4" end="4"/>
                                            </p:txEl>
                                          </p:spTgt>
                                        </p:tgtEl>
                                        <p:attrNameLst>
                                          <p:attrName>fillcolor</p:attrName>
                                        </p:attrNameLst>
                                      </p:cBhvr>
                                      <p:to>
                                        <a:schemeClr val="accent2"/>
                                      </p:to>
                                    </p:animClr>
                                    <p:set>
                                      <p:cBhvr>
                                        <p:cTn id="22" dur="2250" fill="hold"/>
                                        <p:tgtEl>
                                          <p:spTgt spid="3">
                                            <p:txEl>
                                              <p:pRg st="4" end="4"/>
                                            </p:txEl>
                                          </p:spTgt>
                                        </p:tgtEl>
                                        <p:attrNameLst>
                                          <p:attrName>fill.type</p:attrName>
                                        </p:attrNameLst>
                                      </p:cBhvr>
                                      <p:to>
                                        <p:strVal val="solid"/>
                                      </p:to>
                                    </p:set>
                                    <p:set>
                                      <p:cBhvr>
                                        <p:cTn id="23" dur="225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1CDA512-D515-4F34-B912-C62C1B2C1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03BC28F-C3C3-48C8-AEF2-3D73C4EDB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30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C9037-EEBD-054A-98A8-E45BF95472F7}"/>
              </a:ext>
            </a:extLst>
          </p:cNvPr>
          <p:cNvSpPr>
            <a:spLocks noGrp="1"/>
          </p:cNvSpPr>
          <p:nvPr>
            <p:ph type="title"/>
          </p:nvPr>
        </p:nvSpPr>
        <p:spPr>
          <a:xfrm>
            <a:off x="8624495" y="827888"/>
            <a:ext cx="2983305" cy="5115711"/>
          </a:xfrm>
        </p:spPr>
        <p:txBody>
          <a:bodyPr anchor="b">
            <a:normAutofit/>
          </a:bodyPr>
          <a:lstStyle/>
          <a:p>
            <a:pPr algn="r"/>
            <a:r>
              <a:rPr lang="en-US" sz="2300">
                <a:solidFill>
                  <a:schemeClr val="bg1"/>
                </a:solidFill>
              </a:rPr>
              <a:t>Behavioral Skill Training/Rehearsal (BST/R) </a:t>
            </a:r>
          </a:p>
        </p:txBody>
      </p:sp>
      <p:sp>
        <p:nvSpPr>
          <p:cNvPr id="3" name="Content Placeholder 2">
            <a:extLst>
              <a:ext uri="{FF2B5EF4-FFF2-40B4-BE49-F238E27FC236}">
                <a16:creationId xmlns:a16="http://schemas.microsoft.com/office/drawing/2014/main" id="{4DC54AAB-23E1-124F-9464-2FBE0698949A}"/>
              </a:ext>
            </a:extLst>
          </p:cNvPr>
          <p:cNvSpPr>
            <a:spLocks noGrp="1"/>
          </p:cNvSpPr>
          <p:nvPr>
            <p:ph idx="1"/>
          </p:nvPr>
        </p:nvSpPr>
        <p:spPr>
          <a:xfrm>
            <a:off x="640753" y="317474"/>
            <a:ext cx="6871895" cy="5484237"/>
          </a:xfrm>
        </p:spPr>
        <p:txBody>
          <a:bodyPr>
            <a:noAutofit/>
          </a:bodyPr>
          <a:lstStyle/>
          <a:p>
            <a:pPr lvl="0"/>
            <a:r>
              <a:rPr lang="en-US" dirty="0"/>
              <a:t>Behavioral Skill Training/Rehearsal (BST/R) is a type of assertion training and practice. </a:t>
            </a:r>
          </a:p>
          <a:p>
            <a:pPr marL="0" lvl="0" indent="0">
              <a:buNone/>
            </a:pPr>
            <a:endParaRPr lang="en-US" dirty="0"/>
          </a:p>
          <a:p>
            <a:pPr lvl="0"/>
            <a:r>
              <a:rPr lang="en-US" dirty="0"/>
              <a:t>Training and rehearsal process, the patient learns to inhibit reflexive hostile reactions and, instead of reacting impulsively, to wait to see how the situation unfolds and then to react with less effect. </a:t>
            </a:r>
          </a:p>
          <a:p>
            <a:pPr marL="0" lvl="0" indent="0">
              <a:buNone/>
            </a:pPr>
            <a:endParaRPr lang="en-US" dirty="0"/>
          </a:p>
          <a:p>
            <a:pPr lvl="0"/>
            <a:r>
              <a:rPr lang="en-US" dirty="0"/>
              <a:t>BST/R practice takes many forms, providing patients with various training and techniques to help them learn to govern their out-of-control emotional outbursts in and outside of the therapy sessions. </a:t>
            </a:r>
          </a:p>
        </p:txBody>
      </p:sp>
      <p:sp>
        <p:nvSpPr>
          <p:cNvPr id="5" name="TextBox 4">
            <a:extLst>
              <a:ext uri="{FF2B5EF4-FFF2-40B4-BE49-F238E27FC236}">
                <a16:creationId xmlns:a16="http://schemas.microsoft.com/office/drawing/2014/main" id="{681A7A0C-1505-5B47-89DA-E960F5B09759}"/>
              </a:ext>
            </a:extLst>
          </p:cNvPr>
          <p:cNvSpPr txBox="1"/>
          <p:nvPr/>
        </p:nvSpPr>
        <p:spPr>
          <a:xfrm>
            <a:off x="9306016" y="6488668"/>
            <a:ext cx="2301784" cy="369332"/>
          </a:xfrm>
          <a:prstGeom prst="rect">
            <a:avLst/>
          </a:prstGeom>
          <a:noFill/>
        </p:spPr>
        <p:txBody>
          <a:bodyPr wrap="none" rtlCol="0">
            <a:spAutoFit/>
          </a:bodyPr>
          <a:lstStyle/>
          <a:p>
            <a:pPr>
              <a:spcAft>
                <a:spcPts val="600"/>
              </a:spcAft>
            </a:pPr>
            <a:r>
              <a:rPr lang="en-US" dirty="0">
                <a:solidFill>
                  <a:schemeClr val="bg1"/>
                </a:solidFill>
              </a:rPr>
              <a:t>McCullough, 2003a</a:t>
            </a:r>
          </a:p>
        </p:txBody>
      </p:sp>
    </p:spTree>
    <p:extLst>
      <p:ext uri="{BB962C8B-B14F-4D97-AF65-F5344CB8AC3E}">
        <p14:creationId xmlns:p14="http://schemas.microsoft.com/office/powerpoint/2010/main" val="265323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54DD-258D-1547-BE6A-585889C0F943}"/>
              </a:ext>
            </a:extLst>
          </p:cNvPr>
          <p:cNvSpPr>
            <a:spLocks noGrp="1"/>
          </p:cNvSpPr>
          <p:nvPr>
            <p:ph type="title"/>
          </p:nvPr>
        </p:nvSpPr>
        <p:spPr>
          <a:xfrm>
            <a:off x="273269" y="957447"/>
            <a:ext cx="3769245" cy="4943105"/>
          </a:xfrm>
        </p:spPr>
        <p:txBody>
          <a:bodyPr anchor="ctr">
            <a:normAutofit/>
          </a:bodyPr>
          <a:lstStyle/>
          <a:p>
            <a:r>
              <a:rPr lang="en-US" sz="3700" b="1" dirty="0"/>
              <a:t>Therapist-</a:t>
            </a:r>
            <a:br>
              <a:rPr lang="en-US" sz="3700" b="1" dirty="0"/>
            </a:br>
            <a:r>
              <a:rPr lang="en-US" sz="3700" b="1" dirty="0"/>
              <a:t>Patien</a:t>
            </a:r>
            <a:r>
              <a:rPr lang="en-US" sz="3700" dirty="0"/>
              <a:t>t </a:t>
            </a:r>
            <a:br>
              <a:rPr lang="en-US" sz="3700" dirty="0"/>
            </a:br>
            <a:r>
              <a:rPr lang="en-US" sz="3700" dirty="0"/>
              <a:t>Relationship </a:t>
            </a:r>
            <a:br>
              <a:rPr lang="en-US" sz="3700" dirty="0"/>
            </a:br>
            <a:r>
              <a:rPr lang="en-US" sz="3700" dirty="0"/>
              <a:t>as a</a:t>
            </a:r>
            <a:br>
              <a:rPr lang="en-US" sz="3700" b="1" dirty="0"/>
            </a:br>
            <a:r>
              <a:rPr lang="en-US" sz="3700" b="1" dirty="0"/>
              <a:t>tool</a:t>
            </a:r>
            <a:endParaRPr lang="en-US" sz="3700" dirty="0"/>
          </a:p>
        </p:txBody>
      </p:sp>
      <p:graphicFrame>
        <p:nvGraphicFramePr>
          <p:cNvPr id="5" name="Content Placeholder 2">
            <a:extLst>
              <a:ext uri="{FF2B5EF4-FFF2-40B4-BE49-F238E27FC236}">
                <a16:creationId xmlns:a16="http://schemas.microsoft.com/office/drawing/2014/main" id="{F1361DB0-3410-4307-B0FE-D69F2F7C3DDA}"/>
              </a:ext>
            </a:extLst>
          </p:cNvPr>
          <p:cNvGraphicFramePr>
            <a:graphicFrameLocks noGrp="1"/>
          </p:cNvGraphicFramePr>
          <p:nvPr>
            <p:ph idx="1"/>
            <p:extLst>
              <p:ext uri="{D42A27DB-BD31-4B8C-83A1-F6EECF244321}">
                <p14:modId xmlns:p14="http://schemas.microsoft.com/office/powerpoint/2010/main" val="3122492861"/>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1A89A6D-0952-7A45-8078-4238CC5966F8}"/>
              </a:ext>
            </a:extLst>
          </p:cNvPr>
          <p:cNvSpPr txBox="1"/>
          <p:nvPr/>
        </p:nvSpPr>
        <p:spPr>
          <a:xfrm>
            <a:off x="7009663" y="6488668"/>
            <a:ext cx="2168735" cy="369332"/>
          </a:xfrm>
          <a:prstGeom prst="rect">
            <a:avLst/>
          </a:prstGeom>
          <a:noFill/>
        </p:spPr>
        <p:txBody>
          <a:bodyPr wrap="none" rtlCol="0">
            <a:spAutoFit/>
          </a:bodyPr>
          <a:lstStyle/>
          <a:p>
            <a:r>
              <a:rPr lang="en-US" dirty="0"/>
              <a:t>McCullough, 2006 </a:t>
            </a:r>
          </a:p>
        </p:txBody>
      </p:sp>
    </p:spTree>
    <p:extLst>
      <p:ext uri="{BB962C8B-B14F-4D97-AF65-F5344CB8AC3E}">
        <p14:creationId xmlns:p14="http://schemas.microsoft.com/office/powerpoint/2010/main" val="106474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AFF0-58EC-D946-9107-FE547C9036A4}"/>
              </a:ext>
            </a:extLst>
          </p:cNvPr>
          <p:cNvSpPr>
            <a:spLocks noGrp="1"/>
          </p:cNvSpPr>
          <p:nvPr>
            <p:ph type="title"/>
          </p:nvPr>
        </p:nvSpPr>
        <p:spPr/>
        <p:txBody>
          <a:bodyPr/>
          <a:lstStyle/>
          <a:p>
            <a:r>
              <a:rPr lang="en-US" dirty="0">
                <a:solidFill>
                  <a:schemeClr val="tx1"/>
                </a:solidFill>
              </a:rPr>
              <a:t>		LEARNING OUTCOMES</a:t>
            </a:r>
          </a:p>
        </p:txBody>
      </p:sp>
      <p:sp>
        <p:nvSpPr>
          <p:cNvPr id="8" name="Freeform 7">
            <a:extLst>
              <a:ext uri="{FF2B5EF4-FFF2-40B4-BE49-F238E27FC236}">
                <a16:creationId xmlns:a16="http://schemas.microsoft.com/office/drawing/2014/main" id="{760245FA-594A-FD4F-8B6D-28F7476C4529}"/>
              </a:ext>
            </a:extLst>
          </p:cNvPr>
          <p:cNvSpPr/>
          <p:nvPr/>
        </p:nvSpPr>
        <p:spPr>
          <a:xfrm>
            <a:off x="651164" y="2021927"/>
            <a:ext cx="10550236" cy="863095"/>
          </a:xfrm>
          <a:custGeom>
            <a:avLst/>
            <a:gdLst>
              <a:gd name="connsiteX0" fmla="*/ 0 w 10550235"/>
              <a:gd name="connsiteY0" fmla="*/ 838435 h 838435"/>
              <a:gd name="connsiteX1" fmla="*/ 1055020 w 10550235"/>
              <a:gd name="connsiteY1" fmla="*/ 0 h 838435"/>
              <a:gd name="connsiteX2" fmla="*/ 9495215 w 10550235"/>
              <a:gd name="connsiteY2" fmla="*/ 0 h 838435"/>
              <a:gd name="connsiteX3" fmla="*/ 10550235 w 10550235"/>
              <a:gd name="connsiteY3" fmla="*/ 838435 h 838435"/>
              <a:gd name="connsiteX4" fmla="*/ 0 w 10550235"/>
              <a:gd name="connsiteY4" fmla="*/ 838435 h 83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0235" h="838435">
                <a:moveTo>
                  <a:pt x="10550235" y="1"/>
                </a:moveTo>
                <a:lnTo>
                  <a:pt x="9495215" y="838434"/>
                </a:lnTo>
                <a:lnTo>
                  <a:pt x="1055020" y="838434"/>
                </a:lnTo>
                <a:lnTo>
                  <a:pt x="0" y="1"/>
                </a:lnTo>
                <a:lnTo>
                  <a:pt x="10550235" y="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61531" tIns="15241" rIns="1861531" bIns="15241" numCol="1" spcCol="1270" anchor="ctr" anchorCtr="0">
            <a:noAutofit/>
          </a:bodyPr>
          <a:lstStyle/>
          <a:p>
            <a:pPr marL="0" lvl="0" indent="0" algn="ctr" defTabSz="533400">
              <a:lnSpc>
                <a:spcPct val="90000"/>
              </a:lnSpc>
              <a:spcBef>
                <a:spcPct val="0"/>
              </a:spcBef>
              <a:spcAft>
                <a:spcPct val="35000"/>
              </a:spcAft>
              <a:buNone/>
            </a:pPr>
            <a:r>
              <a:rPr lang="en-US" sz="2000" kern="1200" baseline="0" dirty="0">
                <a:solidFill>
                  <a:schemeClr val="tx1"/>
                </a:solidFill>
              </a:rPr>
              <a:t>Define chronic depression (CD) and distinguish between its subtypes.</a:t>
            </a:r>
            <a:endParaRPr lang="en-US" sz="2000" kern="1200" dirty="0">
              <a:solidFill>
                <a:schemeClr val="tx1"/>
              </a:solidFill>
            </a:endParaRPr>
          </a:p>
        </p:txBody>
      </p:sp>
      <p:sp>
        <p:nvSpPr>
          <p:cNvPr id="9" name="Freeform 8">
            <a:extLst>
              <a:ext uri="{FF2B5EF4-FFF2-40B4-BE49-F238E27FC236}">
                <a16:creationId xmlns:a16="http://schemas.microsoft.com/office/drawing/2014/main" id="{7D8EE79A-2E7B-154D-979B-7DCD3AE7A5E9}"/>
              </a:ext>
            </a:extLst>
          </p:cNvPr>
          <p:cNvSpPr/>
          <p:nvPr/>
        </p:nvSpPr>
        <p:spPr>
          <a:xfrm>
            <a:off x="1706186" y="3040498"/>
            <a:ext cx="8440189" cy="863095"/>
          </a:xfrm>
          <a:custGeom>
            <a:avLst/>
            <a:gdLst>
              <a:gd name="connsiteX0" fmla="*/ 0 w 8440188"/>
              <a:gd name="connsiteY0" fmla="*/ 838435 h 838435"/>
              <a:gd name="connsiteX1" fmla="*/ 1055020 w 8440188"/>
              <a:gd name="connsiteY1" fmla="*/ 0 h 838435"/>
              <a:gd name="connsiteX2" fmla="*/ 7385168 w 8440188"/>
              <a:gd name="connsiteY2" fmla="*/ 0 h 838435"/>
              <a:gd name="connsiteX3" fmla="*/ 8440188 w 8440188"/>
              <a:gd name="connsiteY3" fmla="*/ 838435 h 838435"/>
              <a:gd name="connsiteX4" fmla="*/ 0 w 8440188"/>
              <a:gd name="connsiteY4" fmla="*/ 838435 h 83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0188" h="838435">
                <a:moveTo>
                  <a:pt x="8440188" y="1"/>
                </a:moveTo>
                <a:lnTo>
                  <a:pt x="7385168" y="838434"/>
                </a:lnTo>
                <a:lnTo>
                  <a:pt x="1055020" y="838434"/>
                </a:lnTo>
                <a:lnTo>
                  <a:pt x="0" y="1"/>
                </a:lnTo>
                <a:lnTo>
                  <a:pt x="8440188" y="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92273" tIns="15241" rIns="1492273" bIns="15241" numCol="1" spcCol="1270" anchor="ctr" anchorCtr="0">
            <a:noAutofit/>
          </a:bodyPr>
          <a:lstStyle/>
          <a:p>
            <a:pPr marL="0" lvl="0" indent="0" algn="ctr" defTabSz="533400">
              <a:lnSpc>
                <a:spcPct val="90000"/>
              </a:lnSpc>
              <a:spcBef>
                <a:spcPct val="0"/>
              </a:spcBef>
              <a:spcAft>
                <a:spcPct val="35000"/>
              </a:spcAft>
              <a:buNone/>
            </a:pPr>
            <a:r>
              <a:rPr lang="en-US" sz="2000" kern="1200" baseline="0" dirty="0">
                <a:solidFill>
                  <a:schemeClr val="tx1"/>
                </a:solidFill>
              </a:rPr>
              <a:t>Describe the Cognitive-Behavioral Analysis System of Psychotherapy (CBASP) through its treatment targets, techniques, and strategies. </a:t>
            </a:r>
            <a:endParaRPr lang="en-US" sz="2000" kern="1200" dirty="0">
              <a:solidFill>
                <a:schemeClr val="tx1"/>
              </a:solidFill>
            </a:endParaRPr>
          </a:p>
        </p:txBody>
      </p:sp>
      <p:sp>
        <p:nvSpPr>
          <p:cNvPr id="10" name="Freeform 9">
            <a:extLst>
              <a:ext uri="{FF2B5EF4-FFF2-40B4-BE49-F238E27FC236}">
                <a16:creationId xmlns:a16="http://schemas.microsoft.com/office/drawing/2014/main" id="{1B701EC6-9531-FB42-953F-924091658C1E}"/>
              </a:ext>
            </a:extLst>
          </p:cNvPr>
          <p:cNvSpPr/>
          <p:nvPr/>
        </p:nvSpPr>
        <p:spPr>
          <a:xfrm>
            <a:off x="2761209" y="3986178"/>
            <a:ext cx="6330142" cy="863094"/>
          </a:xfrm>
          <a:custGeom>
            <a:avLst/>
            <a:gdLst>
              <a:gd name="connsiteX0" fmla="*/ 0 w 6330141"/>
              <a:gd name="connsiteY0" fmla="*/ 838435 h 838435"/>
              <a:gd name="connsiteX1" fmla="*/ 1055020 w 6330141"/>
              <a:gd name="connsiteY1" fmla="*/ 0 h 838435"/>
              <a:gd name="connsiteX2" fmla="*/ 5275121 w 6330141"/>
              <a:gd name="connsiteY2" fmla="*/ 0 h 838435"/>
              <a:gd name="connsiteX3" fmla="*/ 6330141 w 6330141"/>
              <a:gd name="connsiteY3" fmla="*/ 838435 h 838435"/>
              <a:gd name="connsiteX4" fmla="*/ 0 w 6330141"/>
              <a:gd name="connsiteY4" fmla="*/ 838435 h 83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41" h="838435">
                <a:moveTo>
                  <a:pt x="6330141" y="1"/>
                </a:moveTo>
                <a:lnTo>
                  <a:pt x="5275121" y="838434"/>
                </a:lnTo>
                <a:lnTo>
                  <a:pt x="1055020" y="838434"/>
                </a:lnTo>
                <a:lnTo>
                  <a:pt x="0" y="1"/>
                </a:lnTo>
                <a:lnTo>
                  <a:pt x="6330141" y="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3014" tIns="15241" rIns="1123015" bIns="15240" numCol="1" spcCol="1270" anchor="ctr" anchorCtr="0">
            <a:noAutofit/>
          </a:bodyPr>
          <a:lstStyle/>
          <a:p>
            <a:pPr marL="0" lvl="0" indent="0" algn="ctr" defTabSz="533400">
              <a:lnSpc>
                <a:spcPct val="90000"/>
              </a:lnSpc>
              <a:spcBef>
                <a:spcPct val="0"/>
              </a:spcBef>
              <a:spcAft>
                <a:spcPct val="35000"/>
              </a:spcAft>
              <a:buNone/>
            </a:pPr>
            <a:r>
              <a:rPr lang="en-US" sz="2000" kern="1200" baseline="0" dirty="0">
                <a:solidFill>
                  <a:schemeClr val="tx1"/>
                </a:solidFill>
              </a:rPr>
              <a:t>Identify the rationale for use of CBASP</a:t>
            </a:r>
            <a:endParaRPr lang="en-US" sz="2000" kern="1200" dirty="0">
              <a:solidFill>
                <a:schemeClr val="tx1"/>
              </a:solidFill>
            </a:endParaRPr>
          </a:p>
        </p:txBody>
      </p:sp>
      <p:sp>
        <p:nvSpPr>
          <p:cNvPr id="11" name="Freeform 10">
            <a:extLst>
              <a:ext uri="{FF2B5EF4-FFF2-40B4-BE49-F238E27FC236}">
                <a16:creationId xmlns:a16="http://schemas.microsoft.com/office/drawing/2014/main" id="{8343CA5A-01C2-294B-8B34-F17992BE8440}"/>
              </a:ext>
            </a:extLst>
          </p:cNvPr>
          <p:cNvSpPr/>
          <p:nvPr/>
        </p:nvSpPr>
        <p:spPr>
          <a:xfrm>
            <a:off x="2076779" y="4931857"/>
            <a:ext cx="8038442" cy="863094"/>
          </a:xfrm>
          <a:custGeom>
            <a:avLst/>
            <a:gdLst>
              <a:gd name="connsiteX0" fmla="*/ 0 w 4220094"/>
              <a:gd name="connsiteY0" fmla="*/ 838435 h 838435"/>
              <a:gd name="connsiteX1" fmla="*/ 1055020 w 4220094"/>
              <a:gd name="connsiteY1" fmla="*/ 0 h 838435"/>
              <a:gd name="connsiteX2" fmla="*/ 3165074 w 4220094"/>
              <a:gd name="connsiteY2" fmla="*/ 0 h 838435"/>
              <a:gd name="connsiteX3" fmla="*/ 4220094 w 4220094"/>
              <a:gd name="connsiteY3" fmla="*/ 838435 h 838435"/>
              <a:gd name="connsiteX4" fmla="*/ 0 w 4220094"/>
              <a:gd name="connsiteY4" fmla="*/ 838435 h 83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094" h="838435">
                <a:moveTo>
                  <a:pt x="4220094" y="1"/>
                </a:moveTo>
                <a:lnTo>
                  <a:pt x="3165074" y="838434"/>
                </a:lnTo>
                <a:lnTo>
                  <a:pt x="1055020" y="838434"/>
                </a:lnTo>
                <a:lnTo>
                  <a:pt x="0" y="1"/>
                </a:lnTo>
                <a:lnTo>
                  <a:pt x="4220094" y="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53757" tIns="15240" rIns="753756" bIns="15241" numCol="1" spcCol="1270" anchor="ctr" anchorCtr="0">
            <a:noAutofit/>
          </a:bodyPr>
          <a:lstStyle/>
          <a:p>
            <a:pPr marL="0" lvl="0" indent="0" algn="ctr" defTabSz="533400">
              <a:lnSpc>
                <a:spcPct val="90000"/>
              </a:lnSpc>
              <a:spcBef>
                <a:spcPct val="0"/>
              </a:spcBef>
              <a:spcAft>
                <a:spcPct val="35000"/>
              </a:spcAft>
              <a:buNone/>
            </a:pPr>
            <a:r>
              <a:rPr lang="en-US" sz="2000" kern="1200" baseline="0" dirty="0">
                <a:solidFill>
                  <a:schemeClr val="tx1"/>
                </a:solidFill>
              </a:rPr>
              <a:t>Evaluate CBASP’s effectiveness as an evidence-based strategy and compare it to other psychotherapies</a:t>
            </a:r>
            <a:r>
              <a:rPr lang="en-US" sz="2000" kern="1200" dirty="0">
                <a:solidFill>
                  <a:schemeClr val="tx1"/>
                </a:solidFill>
              </a:rPr>
              <a:t> </a:t>
            </a:r>
          </a:p>
          <a:p>
            <a:pPr marL="0" lvl="0" indent="0" algn="ctr" defTabSz="533400">
              <a:lnSpc>
                <a:spcPct val="90000"/>
              </a:lnSpc>
              <a:spcBef>
                <a:spcPct val="0"/>
              </a:spcBef>
              <a:spcAft>
                <a:spcPct val="35000"/>
              </a:spcAft>
              <a:buNone/>
            </a:pPr>
            <a:r>
              <a:rPr lang="en-US" sz="2000" baseline="0" dirty="0">
                <a:solidFill>
                  <a:schemeClr val="tx1"/>
                </a:solidFill>
              </a:rPr>
              <a:t>(Highlighting</a:t>
            </a:r>
            <a:r>
              <a:rPr lang="en-US" sz="2000" dirty="0">
                <a:solidFill>
                  <a:schemeClr val="tx1"/>
                </a:solidFill>
              </a:rPr>
              <a:t> one</a:t>
            </a:r>
            <a:r>
              <a:rPr lang="en-US" sz="2000" baseline="0" dirty="0">
                <a:solidFill>
                  <a:schemeClr val="tx1"/>
                </a:solidFill>
              </a:rPr>
              <a:t>)</a:t>
            </a:r>
            <a:r>
              <a:rPr lang="en-US" sz="2000" kern="1200" baseline="0" dirty="0">
                <a:solidFill>
                  <a:schemeClr val="tx1"/>
                </a:solidFill>
              </a:rPr>
              <a:t> </a:t>
            </a:r>
            <a:endParaRPr lang="en-US" sz="2000" kern="1200" dirty="0">
              <a:solidFill>
                <a:schemeClr val="tx1"/>
              </a:solidFill>
            </a:endParaRPr>
          </a:p>
        </p:txBody>
      </p:sp>
      <p:sp>
        <p:nvSpPr>
          <p:cNvPr id="12" name="Freeform 11">
            <a:extLst>
              <a:ext uri="{FF2B5EF4-FFF2-40B4-BE49-F238E27FC236}">
                <a16:creationId xmlns:a16="http://schemas.microsoft.com/office/drawing/2014/main" id="{2934BACA-FC4B-3042-BE44-8A8C56D8F954}"/>
              </a:ext>
            </a:extLst>
          </p:cNvPr>
          <p:cNvSpPr/>
          <p:nvPr/>
        </p:nvSpPr>
        <p:spPr>
          <a:xfrm>
            <a:off x="4577923" y="5994906"/>
            <a:ext cx="3098462" cy="863094"/>
          </a:xfrm>
          <a:custGeom>
            <a:avLst/>
            <a:gdLst>
              <a:gd name="connsiteX0" fmla="*/ 0 w 2110047"/>
              <a:gd name="connsiteY0" fmla="*/ 838435 h 838435"/>
              <a:gd name="connsiteX1" fmla="*/ 1055020 w 2110047"/>
              <a:gd name="connsiteY1" fmla="*/ 0 h 838435"/>
              <a:gd name="connsiteX2" fmla="*/ 1055027 w 2110047"/>
              <a:gd name="connsiteY2" fmla="*/ 0 h 838435"/>
              <a:gd name="connsiteX3" fmla="*/ 2110047 w 2110047"/>
              <a:gd name="connsiteY3" fmla="*/ 838435 h 838435"/>
              <a:gd name="connsiteX4" fmla="*/ 0 w 2110047"/>
              <a:gd name="connsiteY4" fmla="*/ 838435 h 83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047" h="838435">
                <a:moveTo>
                  <a:pt x="2110047" y="1"/>
                </a:moveTo>
                <a:lnTo>
                  <a:pt x="1055027" y="838434"/>
                </a:lnTo>
                <a:lnTo>
                  <a:pt x="1055020" y="838434"/>
                </a:lnTo>
                <a:lnTo>
                  <a:pt x="0" y="1"/>
                </a:lnTo>
                <a:lnTo>
                  <a:pt x="2110047" y="1"/>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1" tIns="15240" rIns="15240" bIns="15241" numCol="1" spcCol="1270" anchor="ctr" anchorCtr="0">
            <a:noAutofit/>
          </a:bodyPr>
          <a:lstStyle/>
          <a:p>
            <a:pPr lvl="0" algn="ctr" defTabSz="533400">
              <a:lnSpc>
                <a:spcPct val="90000"/>
              </a:lnSpc>
              <a:spcBef>
                <a:spcPct val="0"/>
              </a:spcBef>
              <a:spcAft>
                <a:spcPct val="35000"/>
              </a:spcAft>
            </a:pPr>
            <a:r>
              <a:rPr lang="en-US" sz="2000" dirty="0">
                <a:solidFill>
                  <a:schemeClr val="tx1"/>
                </a:solidFill>
              </a:rPr>
              <a:t>Integration with CBASP</a:t>
            </a:r>
            <a:endParaRPr lang="en-US" sz="2000" kern="1200" dirty="0">
              <a:solidFill>
                <a:schemeClr val="tx1"/>
              </a:solidFill>
            </a:endParaRPr>
          </a:p>
        </p:txBody>
      </p:sp>
    </p:spTree>
    <p:extLst>
      <p:ext uri="{BB962C8B-B14F-4D97-AF65-F5344CB8AC3E}">
        <p14:creationId xmlns:p14="http://schemas.microsoft.com/office/powerpoint/2010/main" val="1771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480C9-B441-C347-84A0-CAC040B4847E}"/>
              </a:ext>
            </a:extLst>
          </p:cNvPr>
          <p:cNvSpPr>
            <a:spLocks noGrp="1"/>
          </p:cNvSpPr>
          <p:nvPr>
            <p:ph type="title"/>
          </p:nvPr>
        </p:nvSpPr>
        <p:spPr>
          <a:xfrm>
            <a:off x="547390" y="596600"/>
            <a:ext cx="4922559" cy="5341808"/>
          </a:xfrm>
        </p:spPr>
        <p:txBody>
          <a:bodyPr>
            <a:normAutofit/>
          </a:bodyPr>
          <a:lstStyle/>
          <a:p>
            <a:r>
              <a:rPr lang="en-US" sz="7200">
                <a:solidFill>
                  <a:schemeClr val="bg1"/>
                </a:solidFill>
              </a:rPr>
              <a:t>Empirical Support for CBASP</a:t>
            </a:r>
          </a:p>
        </p:txBody>
      </p:sp>
      <p:pic>
        <p:nvPicPr>
          <p:cNvPr id="5" name="Picture 4">
            <a:extLst>
              <a:ext uri="{FF2B5EF4-FFF2-40B4-BE49-F238E27FC236}">
                <a16:creationId xmlns:a16="http://schemas.microsoft.com/office/drawing/2014/main" id="{E61FB907-355E-4F9C-AE7E-778484187F23}"/>
              </a:ext>
            </a:extLst>
          </p:cNvPr>
          <p:cNvPicPr>
            <a:picLocks noChangeAspect="1"/>
          </p:cNvPicPr>
          <p:nvPr/>
        </p:nvPicPr>
        <p:blipFill rotWithShape="1">
          <a:blip r:embed="rId2"/>
          <a:srcRect t="2095" b="13635"/>
          <a:stretch/>
        </p:blipFill>
        <p:spPr>
          <a:xfrm>
            <a:off x="6096000" y="10"/>
            <a:ext cx="6096000" cy="3428990"/>
          </a:xfrm>
          <a:prstGeom prst="rect">
            <a:avLst/>
          </a:prstGeom>
        </p:spPr>
      </p:pic>
      <p:sp>
        <p:nvSpPr>
          <p:cNvPr id="3" name="Content Placeholder 2">
            <a:extLst>
              <a:ext uri="{FF2B5EF4-FFF2-40B4-BE49-F238E27FC236}">
                <a16:creationId xmlns:a16="http://schemas.microsoft.com/office/drawing/2014/main" id="{82B0D932-FDB6-544E-8C3A-64D4A6F18879}"/>
              </a:ext>
            </a:extLst>
          </p:cNvPr>
          <p:cNvSpPr>
            <a:spLocks noGrp="1"/>
          </p:cNvSpPr>
          <p:nvPr>
            <p:ph idx="1"/>
          </p:nvPr>
        </p:nvSpPr>
        <p:spPr>
          <a:xfrm>
            <a:off x="6945855" y="3910405"/>
            <a:ext cx="4396290" cy="2237590"/>
          </a:xfrm>
        </p:spPr>
        <p:txBody>
          <a:bodyPr>
            <a:normAutofit/>
          </a:bodyPr>
          <a:lstStyle/>
          <a:p>
            <a:pPr lvl="0"/>
            <a:endParaRPr lang="en-US" sz="2000" dirty="0"/>
          </a:p>
          <a:p>
            <a:endParaRPr lang="en-US" sz="2000" dirty="0"/>
          </a:p>
        </p:txBody>
      </p:sp>
    </p:spTree>
    <p:extLst>
      <p:ext uri="{BB962C8B-B14F-4D97-AF65-F5344CB8AC3E}">
        <p14:creationId xmlns:p14="http://schemas.microsoft.com/office/powerpoint/2010/main" val="222192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22"/>
          <p:cNvSpPr>
            <a:spLocks noGrp="1"/>
          </p:cNvSpPr>
          <p:nvPr>
            <p:ph type="body" sz="quarter" idx="13"/>
          </p:nvPr>
        </p:nvSpPr>
        <p:spPr>
          <a:xfrm>
            <a:off x="516320" y="942478"/>
            <a:ext cx="11134587" cy="844150"/>
          </a:xfrm>
        </p:spPr>
        <p:txBody>
          <a:bodyPr>
            <a:normAutofit fontScale="92500"/>
          </a:bodyPr>
          <a:lstStyle/>
          <a:p>
            <a:r>
              <a:rPr lang="en-US" dirty="0"/>
              <a:t>Conclusive evidence found that CBASP in combination therapy is more effective than using either pharmacotherapy or psychotherapy alone in treating chronic depression.</a:t>
            </a:r>
          </a:p>
          <a:p>
            <a:endParaRPr lang="en-US" noProof="1"/>
          </a:p>
        </p:txBody>
      </p:sp>
      <p:sp>
        <p:nvSpPr>
          <p:cNvPr id="22" name="Rechteck 21"/>
          <p:cNvSpPr/>
          <p:nvPr/>
        </p:nvSpPr>
        <p:spPr>
          <a:xfrm>
            <a:off x="1891719" y="1592385"/>
            <a:ext cx="1631249"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0" rIns="90000" bIns="0" rtlCol="0" anchor="ctr" anchorCtr="0">
            <a:spAutoFit/>
          </a:bodyPr>
          <a:lstStyle/>
          <a:p>
            <a:pPr>
              <a:spcAft>
                <a:spcPts val="800"/>
              </a:spcAft>
            </a:pPr>
            <a:r>
              <a:rPr lang="en-US" sz="7200" spc="300" dirty="0">
                <a:solidFill>
                  <a:schemeClr val="accent1"/>
                </a:solidFill>
                <a:latin typeface="Bebas Neue" panose="020B0506020202020201" pitchFamily="34" charset="0"/>
              </a:rPr>
              <a:t>60</a:t>
            </a:r>
            <a:r>
              <a:rPr lang="en-US" sz="5400" spc="300" dirty="0">
                <a:solidFill>
                  <a:schemeClr val="accent1"/>
                </a:solidFill>
                <a:latin typeface="Bebas Neue" panose="020B0506020202020201" pitchFamily="34" charset="0"/>
              </a:rPr>
              <a:t>%</a:t>
            </a:r>
            <a:endParaRPr lang="en-US" sz="2400" spc="300" dirty="0">
              <a:solidFill>
                <a:schemeClr val="accent1"/>
              </a:solidFill>
              <a:latin typeface="Bebas Neue" panose="020B0506020202020201" pitchFamily="34" charset="0"/>
            </a:endParaRPr>
          </a:p>
        </p:txBody>
      </p:sp>
      <p:sp>
        <p:nvSpPr>
          <p:cNvPr id="24" name="Rechteck 23"/>
          <p:cNvSpPr/>
          <p:nvPr/>
        </p:nvSpPr>
        <p:spPr>
          <a:xfrm>
            <a:off x="1929156" y="4222662"/>
            <a:ext cx="3824165" cy="1077218"/>
          </a:xfrm>
          <a:prstGeom prst="rect">
            <a:avLst/>
          </a:prstGeom>
        </p:spPr>
        <p:txBody>
          <a:bodyPr wrap="square">
            <a:spAutoFit/>
          </a:bodyPr>
          <a:lstStyle/>
          <a:p>
            <a:r>
              <a:rPr lang="en-US" sz="1600" dirty="0">
                <a:solidFill>
                  <a:schemeClr val="bg1"/>
                </a:solidFill>
                <a:latin typeface="Calibri Light" panose="020F0302020204030204" pitchFamily="34" charset="0"/>
              </a:rPr>
              <a:t>CBASP is associated with a clinically significant change in 60% of completers and has shown effects between 0.5% and 1.5% in the United States annually.</a:t>
            </a:r>
          </a:p>
        </p:txBody>
      </p:sp>
      <p:grpSp>
        <p:nvGrpSpPr>
          <p:cNvPr id="45" name="Gruppieren 44"/>
          <p:cNvGrpSpPr/>
          <p:nvPr/>
        </p:nvGrpSpPr>
        <p:grpSpPr>
          <a:xfrm>
            <a:off x="6911088" y="1950397"/>
            <a:ext cx="2957898" cy="2624336"/>
            <a:chOff x="7029450" y="1950396"/>
            <a:chExt cx="3943350" cy="2624336"/>
          </a:xfrm>
        </p:grpSpPr>
        <p:sp>
          <p:nvSpPr>
            <p:cNvPr id="18" name="Rechteck 17"/>
            <p:cNvSpPr/>
            <p:nvPr/>
          </p:nvSpPr>
          <p:spPr>
            <a:xfrm>
              <a:off x="7522132" y="2225275"/>
              <a:ext cx="3013330"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Aft>
                  <a:spcPts val="800"/>
                </a:spcAft>
              </a:pPr>
              <a:r>
                <a:rPr lang="en-US" sz="9600" spc="300" dirty="0">
                  <a:solidFill>
                    <a:schemeClr val="bg1"/>
                  </a:solidFill>
                  <a:latin typeface="Bebas Neue" panose="020B0506020202020201" pitchFamily="34" charset="0"/>
                </a:rPr>
                <a:t>89</a:t>
              </a:r>
              <a:r>
                <a:rPr lang="en-US" sz="7200" spc="300" dirty="0">
                  <a:solidFill>
                    <a:schemeClr val="bg1"/>
                  </a:solidFill>
                  <a:latin typeface="Bebas Neue" panose="020B0506020202020201" pitchFamily="34" charset="0"/>
                </a:rPr>
                <a:t>%</a:t>
              </a:r>
              <a:endParaRPr lang="en-US" sz="4800" spc="300" dirty="0">
                <a:solidFill>
                  <a:schemeClr val="bg1"/>
                </a:solidFill>
                <a:latin typeface="Bebas Neue" panose="020B0506020202020201" pitchFamily="34" charset="0"/>
              </a:endParaRPr>
            </a:p>
          </p:txBody>
        </p:sp>
        <p:sp>
          <p:nvSpPr>
            <p:cNvPr id="7" name="Freeform 6"/>
            <p:cNvSpPr>
              <a:spLocks noEditPoints="1"/>
            </p:cNvSpPr>
            <p:nvPr/>
          </p:nvSpPr>
          <p:spPr bwMode="auto">
            <a:xfrm>
              <a:off x="7029450" y="1950396"/>
              <a:ext cx="3943350" cy="2624336"/>
            </a:xfrm>
            <a:custGeom>
              <a:avLst/>
              <a:gdLst>
                <a:gd name="T0" fmla="*/ 0 w 1829"/>
                <a:gd name="T1" fmla="*/ 256 h 1217"/>
                <a:gd name="T2" fmla="*/ 0 w 1829"/>
                <a:gd name="T3" fmla="*/ 770 h 1217"/>
                <a:gd name="T4" fmla="*/ 256 w 1829"/>
                <a:gd name="T5" fmla="*/ 1026 h 1217"/>
                <a:gd name="T6" fmla="*/ 1022 w 1829"/>
                <a:gd name="T7" fmla="*/ 1026 h 1217"/>
                <a:gd name="T8" fmla="*/ 1417 w 1829"/>
                <a:gd name="T9" fmla="*/ 1213 h 1217"/>
                <a:gd name="T10" fmla="*/ 1433 w 1829"/>
                <a:gd name="T11" fmla="*/ 1217 h 1217"/>
                <a:gd name="T12" fmla="*/ 1462 w 1829"/>
                <a:gd name="T13" fmla="*/ 1202 h 1217"/>
                <a:gd name="T14" fmla="*/ 1461 w 1829"/>
                <a:gd name="T15" fmla="*/ 1156 h 1217"/>
                <a:gd name="T16" fmla="*/ 1351 w 1829"/>
                <a:gd name="T17" fmla="*/ 1026 h 1217"/>
                <a:gd name="T18" fmla="*/ 1573 w 1829"/>
                <a:gd name="T19" fmla="*/ 1026 h 1217"/>
                <a:gd name="T20" fmla="*/ 1829 w 1829"/>
                <a:gd name="T21" fmla="*/ 770 h 1217"/>
                <a:gd name="T22" fmla="*/ 1829 w 1829"/>
                <a:gd name="T23" fmla="*/ 256 h 1217"/>
                <a:gd name="T24" fmla="*/ 1573 w 1829"/>
                <a:gd name="T25" fmla="*/ 0 h 1217"/>
                <a:gd name="T26" fmla="*/ 256 w 1829"/>
                <a:gd name="T27" fmla="*/ 0 h 1217"/>
                <a:gd name="T28" fmla="*/ 0 w 1829"/>
                <a:gd name="T29" fmla="*/ 256 h 1217"/>
                <a:gd name="T30" fmla="*/ 36 w 1829"/>
                <a:gd name="T31" fmla="*/ 256 h 1217"/>
                <a:gd name="T32" fmla="*/ 256 w 1829"/>
                <a:gd name="T33" fmla="*/ 36 h 1217"/>
                <a:gd name="T34" fmla="*/ 1573 w 1829"/>
                <a:gd name="T35" fmla="*/ 36 h 1217"/>
                <a:gd name="T36" fmla="*/ 1793 w 1829"/>
                <a:gd name="T37" fmla="*/ 256 h 1217"/>
                <a:gd name="T38" fmla="*/ 1793 w 1829"/>
                <a:gd name="T39" fmla="*/ 375 h 1217"/>
                <a:gd name="T40" fmla="*/ 1793 w 1829"/>
                <a:gd name="T41" fmla="*/ 770 h 1217"/>
                <a:gd name="T42" fmla="*/ 1573 w 1829"/>
                <a:gd name="T43" fmla="*/ 990 h 1217"/>
                <a:gd name="T44" fmla="*/ 1272 w 1829"/>
                <a:gd name="T45" fmla="*/ 990 h 1217"/>
                <a:gd name="T46" fmla="*/ 1433 w 1829"/>
                <a:gd name="T47" fmla="*/ 1180 h 1217"/>
                <a:gd name="T48" fmla="*/ 1030 w 1829"/>
                <a:gd name="T49" fmla="*/ 990 h 1217"/>
                <a:gd name="T50" fmla="*/ 256 w 1829"/>
                <a:gd name="T51" fmla="*/ 990 h 1217"/>
                <a:gd name="T52" fmla="*/ 36 w 1829"/>
                <a:gd name="T53" fmla="*/ 770 h 1217"/>
                <a:gd name="T54" fmla="*/ 36 w 1829"/>
                <a:gd name="T55" fmla="*/ 375 h 1217"/>
                <a:gd name="T56" fmla="*/ 36 w 1829"/>
                <a:gd name="T57" fmla="*/ 25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9" h="1217">
                  <a:moveTo>
                    <a:pt x="0" y="256"/>
                  </a:moveTo>
                  <a:cubicBezTo>
                    <a:pt x="0" y="770"/>
                    <a:pt x="0" y="770"/>
                    <a:pt x="0" y="770"/>
                  </a:cubicBezTo>
                  <a:cubicBezTo>
                    <a:pt x="0" y="911"/>
                    <a:pt x="114" y="1026"/>
                    <a:pt x="256" y="1026"/>
                  </a:cubicBezTo>
                  <a:cubicBezTo>
                    <a:pt x="1022" y="1026"/>
                    <a:pt x="1022" y="1026"/>
                    <a:pt x="1022" y="1026"/>
                  </a:cubicBezTo>
                  <a:cubicBezTo>
                    <a:pt x="1417" y="1213"/>
                    <a:pt x="1417" y="1213"/>
                    <a:pt x="1417" y="1213"/>
                  </a:cubicBezTo>
                  <a:cubicBezTo>
                    <a:pt x="1422" y="1215"/>
                    <a:pt x="1427" y="1217"/>
                    <a:pt x="1433" y="1217"/>
                  </a:cubicBezTo>
                  <a:cubicBezTo>
                    <a:pt x="1444" y="1217"/>
                    <a:pt x="1455" y="1212"/>
                    <a:pt x="1462" y="1202"/>
                  </a:cubicBezTo>
                  <a:cubicBezTo>
                    <a:pt x="1472" y="1189"/>
                    <a:pt x="1472" y="1169"/>
                    <a:pt x="1461" y="1156"/>
                  </a:cubicBezTo>
                  <a:cubicBezTo>
                    <a:pt x="1351" y="1026"/>
                    <a:pt x="1351" y="1026"/>
                    <a:pt x="1351" y="1026"/>
                  </a:cubicBezTo>
                  <a:cubicBezTo>
                    <a:pt x="1573" y="1026"/>
                    <a:pt x="1573" y="1026"/>
                    <a:pt x="1573" y="1026"/>
                  </a:cubicBezTo>
                  <a:cubicBezTo>
                    <a:pt x="1714" y="1026"/>
                    <a:pt x="1829" y="911"/>
                    <a:pt x="1829" y="770"/>
                  </a:cubicBezTo>
                  <a:cubicBezTo>
                    <a:pt x="1829" y="256"/>
                    <a:pt x="1829" y="256"/>
                    <a:pt x="1829" y="256"/>
                  </a:cubicBezTo>
                  <a:cubicBezTo>
                    <a:pt x="1829" y="115"/>
                    <a:pt x="1714" y="0"/>
                    <a:pt x="1573" y="0"/>
                  </a:cubicBezTo>
                  <a:cubicBezTo>
                    <a:pt x="256" y="0"/>
                    <a:pt x="256" y="0"/>
                    <a:pt x="256" y="0"/>
                  </a:cubicBezTo>
                  <a:cubicBezTo>
                    <a:pt x="114" y="0"/>
                    <a:pt x="0" y="115"/>
                    <a:pt x="0" y="256"/>
                  </a:cubicBezTo>
                  <a:close/>
                  <a:moveTo>
                    <a:pt x="36" y="256"/>
                  </a:moveTo>
                  <a:cubicBezTo>
                    <a:pt x="36" y="135"/>
                    <a:pt x="134" y="36"/>
                    <a:pt x="256" y="36"/>
                  </a:cubicBezTo>
                  <a:cubicBezTo>
                    <a:pt x="1573" y="36"/>
                    <a:pt x="1573" y="36"/>
                    <a:pt x="1573" y="36"/>
                  </a:cubicBezTo>
                  <a:cubicBezTo>
                    <a:pt x="1694" y="36"/>
                    <a:pt x="1793" y="135"/>
                    <a:pt x="1793" y="256"/>
                  </a:cubicBezTo>
                  <a:cubicBezTo>
                    <a:pt x="1793" y="375"/>
                    <a:pt x="1793" y="375"/>
                    <a:pt x="1793" y="375"/>
                  </a:cubicBezTo>
                  <a:cubicBezTo>
                    <a:pt x="1793" y="770"/>
                    <a:pt x="1793" y="770"/>
                    <a:pt x="1793" y="770"/>
                  </a:cubicBezTo>
                  <a:cubicBezTo>
                    <a:pt x="1793" y="891"/>
                    <a:pt x="1694" y="990"/>
                    <a:pt x="1573" y="990"/>
                  </a:cubicBezTo>
                  <a:cubicBezTo>
                    <a:pt x="1272" y="990"/>
                    <a:pt x="1272" y="990"/>
                    <a:pt x="1272" y="990"/>
                  </a:cubicBezTo>
                  <a:cubicBezTo>
                    <a:pt x="1433" y="1180"/>
                    <a:pt x="1433" y="1180"/>
                    <a:pt x="1433" y="1180"/>
                  </a:cubicBezTo>
                  <a:cubicBezTo>
                    <a:pt x="1030" y="990"/>
                    <a:pt x="1030" y="990"/>
                    <a:pt x="1030" y="990"/>
                  </a:cubicBezTo>
                  <a:cubicBezTo>
                    <a:pt x="256" y="990"/>
                    <a:pt x="256" y="990"/>
                    <a:pt x="256" y="990"/>
                  </a:cubicBezTo>
                  <a:cubicBezTo>
                    <a:pt x="134" y="990"/>
                    <a:pt x="36" y="891"/>
                    <a:pt x="36" y="770"/>
                  </a:cubicBezTo>
                  <a:cubicBezTo>
                    <a:pt x="36" y="375"/>
                    <a:pt x="36" y="375"/>
                    <a:pt x="36" y="375"/>
                  </a:cubicBezTo>
                  <a:lnTo>
                    <a:pt x="36" y="256"/>
                  </a:lnTo>
                  <a:close/>
                </a:path>
              </a:pathLst>
            </a:custGeom>
            <a:solidFill>
              <a:schemeClr val="bg1"/>
            </a:solidFill>
            <a:ln w="381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43" name="Gruppieren 42"/>
          <p:cNvGrpSpPr/>
          <p:nvPr/>
        </p:nvGrpSpPr>
        <p:grpSpPr>
          <a:xfrm>
            <a:off x="1981632" y="3317051"/>
            <a:ext cx="3771689" cy="741842"/>
            <a:chOff x="-8347089" y="-3113088"/>
            <a:chExt cx="7854962" cy="1158875"/>
          </a:xfrm>
        </p:grpSpPr>
        <p:sp>
          <p:nvSpPr>
            <p:cNvPr id="9" name="AutoShape 9"/>
            <p:cNvSpPr>
              <a:spLocks noChangeAspect="1" noChangeArrowheads="1" noTextEdit="1"/>
            </p:cNvSpPr>
            <p:nvPr/>
          </p:nvSpPr>
          <p:spPr bwMode="auto">
            <a:xfrm>
              <a:off x="-8343915" y="-3113088"/>
              <a:ext cx="78517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11"/>
            <p:cNvSpPr>
              <a:spLocks noChangeArrowheads="1"/>
            </p:cNvSpPr>
            <p:nvPr/>
          </p:nvSpPr>
          <p:spPr bwMode="auto">
            <a:xfrm>
              <a:off x="-8347089"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12"/>
            <p:cNvSpPr>
              <a:spLocks noChangeArrowheads="1"/>
            </p:cNvSpPr>
            <p:nvPr/>
          </p:nvSpPr>
          <p:spPr bwMode="auto">
            <a:xfrm>
              <a:off x="-7969263" y="-3113088"/>
              <a:ext cx="300038"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13"/>
            <p:cNvSpPr>
              <a:spLocks noChangeArrowheads="1"/>
            </p:cNvSpPr>
            <p:nvPr/>
          </p:nvSpPr>
          <p:spPr bwMode="auto">
            <a:xfrm>
              <a:off x="-7594613" y="-3113088"/>
              <a:ext cx="304801"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14"/>
            <p:cNvSpPr>
              <a:spLocks noChangeArrowheads="1"/>
            </p:cNvSpPr>
            <p:nvPr/>
          </p:nvSpPr>
          <p:spPr bwMode="auto">
            <a:xfrm>
              <a:off x="-795341" y="-3113088"/>
              <a:ext cx="303214" cy="1158875"/>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15"/>
            <p:cNvSpPr>
              <a:spLocks noChangeArrowheads="1"/>
            </p:cNvSpPr>
            <p:nvPr/>
          </p:nvSpPr>
          <p:spPr bwMode="auto">
            <a:xfrm>
              <a:off x="-1174753" y="-3113088"/>
              <a:ext cx="303214" cy="1158875"/>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16"/>
            <p:cNvSpPr>
              <a:spLocks noChangeArrowheads="1"/>
            </p:cNvSpPr>
            <p:nvPr/>
          </p:nvSpPr>
          <p:spPr bwMode="auto">
            <a:xfrm>
              <a:off x="-1549405" y="-3113088"/>
              <a:ext cx="300038"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17"/>
            <p:cNvSpPr>
              <a:spLocks noChangeArrowheads="1"/>
            </p:cNvSpPr>
            <p:nvPr/>
          </p:nvSpPr>
          <p:spPr bwMode="auto">
            <a:xfrm>
              <a:off x="-1928818" y="-3113088"/>
              <a:ext cx="304801"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Rectangle 18"/>
            <p:cNvSpPr>
              <a:spLocks noChangeArrowheads="1"/>
            </p:cNvSpPr>
            <p:nvPr/>
          </p:nvSpPr>
          <p:spPr bwMode="auto">
            <a:xfrm>
              <a:off x="-2306642"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Rectangle 19"/>
            <p:cNvSpPr>
              <a:spLocks noChangeArrowheads="1"/>
            </p:cNvSpPr>
            <p:nvPr/>
          </p:nvSpPr>
          <p:spPr bwMode="auto">
            <a:xfrm>
              <a:off x="-2686055" y="-3113088"/>
              <a:ext cx="304801"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0"/>
            <p:cNvSpPr>
              <a:spLocks noChangeArrowheads="1"/>
            </p:cNvSpPr>
            <p:nvPr/>
          </p:nvSpPr>
          <p:spPr bwMode="auto">
            <a:xfrm>
              <a:off x="-3060705" y="-3113088"/>
              <a:ext cx="300038"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Rectangle 21"/>
            <p:cNvSpPr>
              <a:spLocks noChangeArrowheads="1"/>
            </p:cNvSpPr>
            <p:nvPr/>
          </p:nvSpPr>
          <p:spPr bwMode="auto">
            <a:xfrm>
              <a:off x="-3440120" y="-3113088"/>
              <a:ext cx="304801"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Rectangle 22"/>
            <p:cNvSpPr>
              <a:spLocks noChangeArrowheads="1"/>
            </p:cNvSpPr>
            <p:nvPr/>
          </p:nvSpPr>
          <p:spPr bwMode="auto">
            <a:xfrm>
              <a:off x="-3817943"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23"/>
            <p:cNvSpPr>
              <a:spLocks noChangeArrowheads="1"/>
            </p:cNvSpPr>
            <p:nvPr/>
          </p:nvSpPr>
          <p:spPr bwMode="auto">
            <a:xfrm>
              <a:off x="-4192595" y="-3113088"/>
              <a:ext cx="300038"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24"/>
            <p:cNvSpPr>
              <a:spLocks noChangeArrowheads="1"/>
            </p:cNvSpPr>
            <p:nvPr/>
          </p:nvSpPr>
          <p:spPr bwMode="auto">
            <a:xfrm>
              <a:off x="-4572008"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Rectangle 25"/>
            <p:cNvSpPr>
              <a:spLocks noChangeArrowheads="1"/>
            </p:cNvSpPr>
            <p:nvPr/>
          </p:nvSpPr>
          <p:spPr bwMode="auto">
            <a:xfrm>
              <a:off x="-4949832"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Rectangle 26"/>
            <p:cNvSpPr>
              <a:spLocks noChangeArrowheads="1"/>
            </p:cNvSpPr>
            <p:nvPr/>
          </p:nvSpPr>
          <p:spPr bwMode="auto">
            <a:xfrm>
              <a:off x="-5329244"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Rectangle 27"/>
            <p:cNvSpPr>
              <a:spLocks noChangeArrowheads="1"/>
            </p:cNvSpPr>
            <p:nvPr/>
          </p:nvSpPr>
          <p:spPr bwMode="auto">
            <a:xfrm>
              <a:off x="-5703896"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Rectangle 28"/>
            <p:cNvSpPr>
              <a:spLocks noChangeArrowheads="1"/>
            </p:cNvSpPr>
            <p:nvPr/>
          </p:nvSpPr>
          <p:spPr bwMode="auto">
            <a:xfrm>
              <a:off x="-6083306"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Rectangle 29"/>
            <p:cNvSpPr>
              <a:spLocks noChangeArrowheads="1"/>
            </p:cNvSpPr>
            <p:nvPr/>
          </p:nvSpPr>
          <p:spPr bwMode="auto">
            <a:xfrm>
              <a:off x="-6461129"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Rectangle 30"/>
            <p:cNvSpPr>
              <a:spLocks noChangeArrowheads="1"/>
            </p:cNvSpPr>
            <p:nvPr/>
          </p:nvSpPr>
          <p:spPr bwMode="auto">
            <a:xfrm>
              <a:off x="-6837374" y="-3113088"/>
              <a:ext cx="300038"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Rectangle 31"/>
            <p:cNvSpPr>
              <a:spLocks noChangeArrowheads="1"/>
            </p:cNvSpPr>
            <p:nvPr/>
          </p:nvSpPr>
          <p:spPr bwMode="auto">
            <a:xfrm>
              <a:off x="-7215187" y="-3113088"/>
              <a:ext cx="303214" cy="1158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2" name="Rechteck 51"/>
          <p:cNvSpPr/>
          <p:nvPr/>
        </p:nvSpPr>
        <p:spPr>
          <a:xfrm>
            <a:off x="6604958" y="4865861"/>
            <a:ext cx="3264028" cy="1077218"/>
          </a:xfrm>
          <a:prstGeom prst="rect">
            <a:avLst/>
          </a:prstGeom>
        </p:spPr>
        <p:txBody>
          <a:bodyPr wrap="square">
            <a:spAutoFit/>
          </a:bodyPr>
          <a:lstStyle/>
          <a:p>
            <a:pPr algn="r"/>
            <a:r>
              <a:rPr lang="en-US" sz="1600" dirty="0">
                <a:solidFill>
                  <a:schemeClr val="bg1"/>
                </a:solidFill>
                <a:latin typeface="Calibri Light" panose="020F0302020204030204" pitchFamily="34" charset="0"/>
              </a:rPr>
              <a:t>CBASP was also demonstrated to have prophylactic effects for up to one year with a survival rate approximating 89%.</a:t>
            </a:r>
          </a:p>
        </p:txBody>
      </p:sp>
      <p:sp>
        <p:nvSpPr>
          <p:cNvPr id="2" name="TextBox 1">
            <a:extLst>
              <a:ext uri="{FF2B5EF4-FFF2-40B4-BE49-F238E27FC236}">
                <a16:creationId xmlns:a16="http://schemas.microsoft.com/office/drawing/2014/main" id="{77F27A59-24E4-184A-982F-D91C472D046A}"/>
              </a:ext>
            </a:extLst>
          </p:cNvPr>
          <p:cNvSpPr txBox="1"/>
          <p:nvPr/>
        </p:nvSpPr>
        <p:spPr>
          <a:xfrm>
            <a:off x="5136647" y="6534834"/>
            <a:ext cx="7197291" cy="646331"/>
          </a:xfrm>
          <a:prstGeom prst="rect">
            <a:avLst/>
          </a:prstGeom>
          <a:noFill/>
        </p:spPr>
        <p:txBody>
          <a:bodyPr wrap="none" rtlCol="0">
            <a:spAutoFit/>
          </a:bodyPr>
          <a:lstStyle/>
          <a:p>
            <a:r>
              <a:rPr lang="en-US" dirty="0" err="1">
                <a:solidFill>
                  <a:schemeClr val="accent1">
                    <a:lumMod val="75000"/>
                  </a:schemeClr>
                </a:solidFill>
              </a:rPr>
              <a:t>Brakemeier</a:t>
            </a:r>
            <a:r>
              <a:rPr lang="en-US" dirty="0">
                <a:solidFill>
                  <a:schemeClr val="accent1">
                    <a:lumMod val="75000"/>
                  </a:schemeClr>
                </a:solidFill>
              </a:rPr>
              <a:t> et al., 2014; </a:t>
            </a:r>
            <a:r>
              <a:rPr lang="en-US" dirty="0" err="1">
                <a:solidFill>
                  <a:schemeClr val="accent1">
                    <a:lumMod val="75000"/>
                  </a:schemeClr>
                </a:solidFill>
              </a:rPr>
              <a:t>Cuijpers</a:t>
            </a:r>
            <a:r>
              <a:rPr lang="en-US" dirty="0">
                <a:solidFill>
                  <a:schemeClr val="accent1">
                    <a:lumMod val="75000"/>
                  </a:schemeClr>
                </a:solidFill>
              </a:rPr>
              <a:t>, 2010; </a:t>
            </a:r>
            <a:r>
              <a:rPr lang="en-US" dirty="0" err="1">
                <a:solidFill>
                  <a:schemeClr val="accent1">
                    <a:lumMod val="75000"/>
                  </a:schemeClr>
                </a:solidFill>
              </a:rPr>
              <a:t>Arnow</a:t>
            </a:r>
            <a:r>
              <a:rPr lang="en-US" dirty="0">
                <a:solidFill>
                  <a:schemeClr val="accent1">
                    <a:lumMod val="75000"/>
                  </a:schemeClr>
                </a:solidFill>
              </a:rPr>
              <a:t> &amp; Constantino, 2003</a:t>
            </a:r>
            <a:endParaRPr lang="de-DE" noProof="1">
              <a:solidFill>
                <a:schemeClr val="accent1">
                  <a:lumMod val="75000"/>
                </a:schemeClr>
              </a:solidFill>
              <a:cs typeface="Arial" pitchFamily="34" charset="0"/>
            </a:endParaRPr>
          </a:p>
          <a:p>
            <a:endParaRPr lang="en-US" dirty="0">
              <a:solidFill>
                <a:schemeClr val="accent1">
                  <a:lumMod val="75000"/>
                </a:schemeClr>
              </a:solidFill>
            </a:endParaRPr>
          </a:p>
        </p:txBody>
      </p:sp>
    </p:spTree>
    <p:extLst>
      <p:ext uri="{BB962C8B-B14F-4D97-AF65-F5344CB8AC3E}">
        <p14:creationId xmlns:p14="http://schemas.microsoft.com/office/powerpoint/2010/main" val="7629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6BDB-2422-2C40-AB28-365FFB70B031}"/>
              </a:ext>
            </a:extLst>
          </p:cNvPr>
          <p:cNvSpPr>
            <a:spLocks noGrp="1"/>
          </p:cNvSpPr>
          <p:nvPr>
            <p:ph type="title"/>
          </p:nvPr>
        </p:nvSpPr>
        <p:spPr>
          <a:xfrm>
            <a:off x="651164" y="365124"/>
            <a:ext cx="10984576" cy="1501327"/>
          </a:xfrm>
        </p:spPr>
        <p:txBody>
          <a:bodyPr/>
          <a:lstStyle/>
          <a:p>
            <a:r>
              <a:rPr lang="en-US" dirty="0"/>
              <a:t>Compared to Interpersonal Psychotherapy </a:t>
            </a:r>
          </a:p>
        </p:txBody>
      </p:sp>
      <p:sp>
        <p:nvSpPr>
          <p:cNvPr id="3" name="Content Placeholder 2">
            <a:extLst>
              <a:ext uri="{FF2B5EF4-FFF2-40B4-BE49-F238E27FC236}">
                <a16:creationId xmlns:a16="http://schemas.microsoft.com/office/drawing/2014/main" id="{3225D386-7954-344A-A508-E6310BE1A7F1}"/>
              </a:ext>
            </a:extLst>
          </p:cNvPr>
          <p:cNvSpPr>
            <a:spLocks noGrp="1"/>
          </p:cNvSpPr>
          <p:nvPr>
            <p:ph idx="1"/>
          </p:nvPr>
        </p:nvSpPr>
        <p:spPr/>
        <p:txBody>
          <a:bodyPr>
            <a:normAutofit lnSpcReduction="10000"/>
          </a:bodyPr>
          <a:lstStyle/>
          <a:p>
            <a:r>
              <a:rPr lang="en-US" dirty="0"/>
              <a:t>A study comparing CBASP and Interpersonal Psychotherapy (IPT) found significantly higher remission rates in the CBASP (57.1%) as compared to the IPT (20%) group, however, when looking at the intent-to-treat (ITT) analyses of covariance (ANCOVA) revealed that there was no significant difference in using the posttreatment Hamilton Rating Scale for Depression (HRSD) scores between the CBASP and the IPT condition, but in self-rated Beck Depression Inventory (BDI) scores (Schramm et al., 2011). The study showed participants’ self-reported depression symptoms decreased in the CBASP group (pre-treatment </a:t>
            </a:r>
            <a:r>
              <a:rPr lang="en-US" i="1" dirty="0"/>
              <a:t>M</a:t>
            </a:r>
            <a:r>
              <a:rPr lang="en-US" dirty="0"/>
              <a:t> = 25.43, post-treatment </a:t>
            </a:r>
            <a:r>
              <a:rPr lang="en-US" i="1" dirty="0"/>
              <a:t>M</a:t>
            </a:r>
            <a:r>
              <a:rPr lang="en-US" dirty="0"/>
              <a:t> = 10.79) compared to the IPT group (pre-treatment </a:t>
            </a:r>
            <a:r>
              <a:rPr lang="en-US" i="1" dirty="0"/>
              <a:t>M</a:t>
            </a:r>
            <a:r>
              <a:rPr lang="en-US" dirty="0"/>
              <a:t> = 28.47, post-treatment </a:t>
            </a:r>
            <a:r>
              <a:rPr lang="en-US" i="1" dirty="0"/>
              <a:t>M</a:t>
            </a:r>
            <a:r>
              <a:rPr lang="en-US" dirty="0"/>
              <a:t> = 21.27) (</a:t>
            </a:r>
            <a:r>
              <a:rPr lang="en-US" i="1" dirty="0"/>
              <a:t>p</a:t>
            </a:r>
            <a:r>
              <a:rPr lang="en-US" dirty="0"/>
              <a:t> = 0.47, Cohen’s </a:t>
            </a:r>
            <a:r>
              <a:rPr lang="en-US" i="1" dirty="0"/>
              <a:t>d</a:t>
            </a:r>
            <a:r>
              <a:rPr lang="en-US" dirty="0"/>
              <a:t> = .87).</a:t>
            </a:r>
          </a:p>
          <a:p>
            <a:pPr marL="0" indent="0">
              <a:buNone/>
            </a:pPr>
            <a:endParaRPr lang="en-US" dirty="0"/>
          </a:p>
        </p:txBody>
      </p:sp>
      <p:sp>
        <p:nvSpPr>
          <p:cNvPr id="5" name="TextBox 4">
            <a:extLst>
              <a:ext uri="{FF2B5EF4-FFF2-40B4-BE49-F238E27FC236}">
                <a16:creationId xmlns:a16="http://schemas.microsoft.com/office/drawing/2014/main" id="{22ED2DDA-5F0B-414E-A642-3C0FDA1F23C4}"/>
              </a:ext>
            </a:extLst>
          </p:cNvPr>
          <p:cNvSpPr txBox="1"/>
          <p:nvPr/>
        </p:nvSpPr>
        <p:spPr>
          <a:xfrm>
            <a:off x="8595360" y="6492876"/>
            <a:ext cx="3916279" cy="369332"/>
          </a:xfrm>
          <a:prstGeom prst="rect">
            <a:avLst/>
          </a:prstGeom>
          <a:noFill/>
        </p:spPr>
        <p:txBody>
          <a:bodyPr wrap="square" rtlCol="0">
            <a:spAutoFit/>
          </a:bodyPr>
          <a:lstStyle/>
          <a:p>
            <a:r>
              <a:rPr lang="en-US" dirty="0"/>
              <a:t>Schramm et al., 2011; Keller, 2000</a:t>
            </a:r>
          </a:p>
        </p:txBody>
      </p:sp>
    </p:spTree>
    <p:extLst>
      <p:ext uri="{BB962C8B-B14F-4D97-AF65-F5344CB8AC3E}">
        <p14:creationId xmlns:p14="http://schemas.microsoft.com/office/powerpoint/2010/main" val="362452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551120-B6FA-48D4-94D1-88AFAA574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8E1453-D9F1-467B-BC8C-44A1C243F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8BC37F5-B364-4B3A-8D22-CAE87E2E9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lorful, kite, knot, flying&#10;&#10;Description automatically generated">
            <a:extLst>
              <a:ext uri="{FF2B5EF4-FFF2-40B4-BE49-F238E27FC236}">
                <a16:creationId xmlns:a16="http://schemas.microsoft.com/office/drawing/2014/main" id="{B276D222-76B8-48CA-B9D9-282FCF2B252F}"/>
              </a:ext>
            </a:extLst>
          </p:cNvPr>
          <p:cNvPicPr>
            <a:picLocks noChangeAspect="1"/>
          </p:cNvPicPr>
          <p:nvPr/>
        </p:nvPicPr>
        <p:blipFill rotWithShape="1">
          <a:blip r:embed="rId2"/>
          <a:srcRect t="6855" b="8876"/>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D34B71EF-268F-456D-990C-A717EAD63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7533"/>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6A471-8643-2746-A6D5-3AF381611956}"/>
              </a:ext>
            </a:extLst>
          </p:cNvPr>
          <p:cNvSpPr>
            <a:spLocks noGrp="1"/>
          </p:cNvSpPr>
          <p:nvPr>
            <p:ph type="title"/>
          </p:nvPr>
        </p:nvSpPr>
        <p:spPr>
          <a:xfrm>
            <a:off x="647700" y="5891213"/>
            <a:ext cx="8302336" cy="533400"/>
          </a:xfrm>
        </p:spPr>
        <p:txBody>
          <a:bodyPr vert="horz" lIns="91440" tIns="45720" rIns="91440" bIns="45720" rtlCol="0" anchor="ctr">
            <a:normAutofit/>
          </a:bodyPr>
          <a:lstStyle/>
          <a:p>
            <a:r>
              <a:rPr lang="en-US" sz="2800" dirty="0">
                <a:solidFill>
                  <a:schemeClr val="bg1"/>
                </a:solidFill>
              </a:rPr>
              <a:t>Seamlessly Integrations </a:t>
            </a:r>
          </a:p>
        </p:txBody>
      </p:sp>
    </p:spTree>
    <p:extLst>
      <p:ext uri="{BB962C8B-B14F-4D97-AF65-F5344CB8AC3E}">
        <p14:creationId xmlns:p14="http://schemas.microsoft.com/office/powerpoint/2010/main" val="1275334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D422A9-E718-40DD-B53E-04D760643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7F2CF3B-FD07-6D4A-A2BF-EE62F26540F3}"/>
              </a:ext>
            </a:extLst>
          </p:cNvPr>
          <p:cNvSpPr>
            <a:spLocks noGrp="1"/>
          </p:cNvSpPr>
          <p:nvPr>
            <p:ph type="title"/>
          </p:nvPr>
        </p:nvSpPr>
        <p:spPr>
          <a:xfrm>
            <a:off x="647700" y="274321"/>
            <a:ext cx="10553700" cy="601980"/>
          </a:xfrm>
        </p:spPr>
        <p:txBody>
          <a:bodyPr vert="horz" lIns="91440" tIns="45720" rIns="91440" bIns="45720" rtlCol="0" anchor="ctr">
            <a:normAutofit/>
          </a:bodyPr>
          <a:lstStyle/>
          <a:p>
            <a:r>
              <a:rPr lang="en-US" sz="2800" dirty="0">
                <a:solidFill>
                  <a:schemeClr val="bg1"/>
                </a:solidFill>
              </a:rPr>
              <a:t>						          Seamlessly Integrations </a:t>
            </a:r>
          </a:p>
        </p:txBody>
      </p:sp>
      <p:sp>
        <p:nvSpPr>
          <p:cNvPr id="3" name="Content Placeholder 2"/>
          <p:cNvSpPr>
            <a:spLocks noGrp="1"/>
          </p:cNvSpPr>
          <p:nvPr>
            <p:ph type="body" sz="half" idx="2"/>
          </p:nvPr>
        </p:nvSpPr>
        <p:spPr>
          <a:xfrm>
            <a:off x="647700" y="1690063"/>
            <a:ext cx="10755406" cy="4382629"/>
          </a:xfrm>
        </p:spPr>
        <p:txBody>
          <a:bodyPr vert="horz" lIns="91440" tIns="45720" rIns="91440" bIns="45720" numCol="1" rtlCol="0">
            <a:normAutofit lnSpcReduction="10000"/>
          </a:bodyPr>
          <a:lstStyle/>
          <a:p>
            <a:pPr indent="-228600">
              <a:lnSpc>
                <a:spcPct val="100000"/>
              </a:lnSpc>
              <a:buFont typeface="Arial" panose="020B0604020202020204" pitchFamily="34" charset="0"/>
              <a:buChar char="•"/>
            </a:pPr>
            <a:endParaRPr lang="en-US" sz="2200" dirty="0"/>
          </a:p>
          <a:p>
            <a:pPr indent="-228600">
              <a:lnSpc>
                <a:spcPct val="100000"/>
              </a:lnSpc>
              <a:buFont typeface="Arial" panose="020B0604020202020204" pitchFamily="34" charset="0"/>
              <a:buChar char="•"/>
            </a:pPr>
            <a:r>
              <a:rPr lang="en-US" sz="2400" dirty="0"/>
              <a:t>CBASP is adaptable to most-all multicultural settings and groups. </a:t>
            </a:r>
          </a:p>
          <a:p>
            <a:pPr>
              <a:lnSpc>
                <a:spcPct val="100000"/>
              </a:lnSpc>
            </a:pPr>
            <a:r>
              <a:rPr lang="en-US" sz="2200" dirty="0"/>
              <a:t> </a:t>
            </a:r>
          </a:p>
          <a:p>
            <a:pPr indent="-228600">
              <a:lnSpc>
                <a:spcPct val="100000"/>
              </a:lnSpc>
              <a:buFont typeface="Arial" panose="020B0604020202020204" pitchFamily="34" charset="0"/>
              <a:buChar char="•"/>
            </a:pPr>
            <a:r>
              <a:rPr lang="en-US" sz="2400" dirty="0"/>
              <a:t>CBASP presents evidence of closure and healing to different relationship levels, interpersonal functioning and maladaptive behaviors with its ability to incorporate spiritual intervention, mindfulness, and other techniques. </a:t>
            </a:r>
          </a:p>
          <a:p>
            <a:pPr>
              <a:lnSpc>
                <a:spcPct val="100000"/>
              </a:lnSpc>
            </a:pPr>
            <a:r>
              <a:rPr lang="en-US" altLang="en-US" sz="2200" b="1" dirty="0"/>
              <a:t> </a:t>
            </a:r>
          </a:p>
          <a:p>
            <a:pPr indent="-228600">
              <a:lnSpc>
                <a:spcPct val="100000"/>
              </a:lnSpc>
              <a:buFont typeface="Arial" panose="020B0604020202020204" pitchFamily="34" charset="0"/>
              <a:buChar char="•"/>
            </a:pPr>
            <a:r>
              <a:rPr lang="en-US" sz="2400" dirty="0"/>
              <a:t>CBASP’s entire conceptual framework can also be seamlessly integrated with the Christian worldview, however, it is interpreted around the world, through using several of the </a:t>
            </a:r>
            <a:r>
              <a:rPr lang="en-US" sz="2400" dirty="0" err="1"/>
              <a:t>Biblotherapy</a:t>
            </a:r>
            <a:r>
              <a:rPr lang="en-US" sz="2400" dirty="0"/>
              <a:t> interventions (scripture reading, forgiveness, and prayer as equally effective.</a:t>
            </a:r>
          </a:p>
        </p:txBody>
      </p:sp>
      <p:sp>
        <p:nvSpPr>
          <p:cNvPr id="5" name="TextBox 4">
            <a:extLst>
              <a:ext uri="{FF2B5EF4-FFF2-40B4-BE49-F238E27FC236}">
                <a16:creationId xmlns:a16="http://schemas.microsoft.com/office/drawing/2014/main" id="{4131F4E8-E6D8-C34D-A107-B15B8A2A3E3D}"/>
              </a:ext>
            </a:extLst>
          </p:cNvPr>
          <p:cNvSpPr txBox="1"/>
          <p:nvPr/>
        </p:nvSpPr>
        <p:spPr>
          <a:xfrm>
            <a:off x="3624122" y="6583679"/>
            <a:ext cx="8855566" cy="723275"/>
          </a:xfrm>
          <a:prstGeom prst="rect">
            <a:avLst/>
          </a:prstGeom>
          <a:noFill/>
        </p:spPr>
        <p:txBody>
          <a:bodyPr wrap="none" rtlCol="0">
            <a:spAutoFit/>
          </a:bodyPr>
          <a:lstStyle/>
          <a:p>
            <a:pPr>
              <a:spcAft>
                <a:spcPts val="600"/>
              </a:spcAft>
            </a:pPr>
            <a:r>
              <a:rPr lang="en-US" dirty="0"/>
              <a:t>McCullough, 2000;2011; Segal, 2002; Sperry; 2007; Worthington &amp; </a:t>
            </a:r>
            <a:r>
              <a:rPr lang="en-US" dirty="0" err="1"/>
              <a:t>Sandage</a:t>
            </a:r>
            <a:r>
              <a:rPr lang="en-US" dirty="0"/>
              <a:t>, 2001</a:t>
            </a:r>
          </a:p>
          <a:p>
            <a:pPr>
              <a:spcAft>
                <a:spcPts val="600"/>
              </a:spcAft>
            </a:pPr>
            <a:endParaRPr lang="en-US" dirty="0"/>
          </a:p>
        </p:txBody>
      </p:sp>
    </p:spTree>
    <p:custDataLst>
      <p:tags r:id="rId1"/>
    </p:custDataLst>
    <p:extLst>
      <p:ext uri="{BB962C8B-B14F-4D97-AF65-F5344CB8AC3E}">
        <p14:creationId xmlns:p14="http://schemas.microsoft.com/office/powerpoint/2010/main" val="1182278137"/>
      </p:ext>
    </p:extLst>
  </p:cSld>
  <p:clrMapOvr>
    <a:masterClrMapping/>
  </p:clrMapOvr>
  <mc:AlternateContent xmlns:mc="http://schemas.openxmlformats.org/markup-compatibility/2006" xmlns:p14="http://schemas.microsoft.com/office/powerpoint/2010/main">
    <mc:Choice Requires="p14">
      <p:transition spd="slow" p14:dur="2000" advTm="171624"/>
    </mc:Choice>
    <mc:Fallback xmlns="">
      <p:transition spd="slow" advTm="171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D01B2D89-83A6-4B95-86AE-8A41F39C4130}"/>
              </a:ext>
            </a:extLst>
          </p:cNvPr>
          <p:cNvPicPr>
            <a:picLocks noChangeAspect="1"/>
          </p:cNvPicPr>
          <p:nvPr/>
        </p:nvPicPr>
        <p:blipFill rotWithShape="1">
          <a:blip r:embed="rId2"/>
          <a:srcRect t="3041" b="36564"/>
          <a:stretch/>
        </p:blipFill>
        <p:spPr>
          <a:xfrm>
            <a:off x="-32" y="10"/>
            <a:ext cx="12192031" cy="4915066"/>
          </a:xfrm>
          <a:prstGeom prst="rect">
            <a:avLst/>
          </a:prstGeom>
        </p:spPr>
      </p:pic>
      <p:sp>
        <p:nvSpPr>
          <p:cNvPr id="2" name="Title 1">
            <a:extLst>
              <a:ext uri="{FF2B5EF4-FFF2-40B4-BE49-F238E27FC236}">
                <a16:creationId xmlns:a16="http://schemas.microsoft.com/office/drawing/2014/main" id="{2587D74C-F743-1D42-975A-DD4F419135E7}"/>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800" dirty="0">
                <a:solidFill>
                  <a:schemeClr val="accent4">
                    <a:lumMod val="50000"/>
                  </a:schemeClr>
                </a:solidFill>
              </a:rPr>
              <a:t>Engaging Discussion </a:t>
            </a:r>
          </a:p>
        </p:txBody>
      </p:sp>
    </p:spTree>
    <p:extLst>
      <p:ext uri="{BB962C8B-B14F-4D97-AF65-F5344CB8AC3E}">
        <p14:creationId xmlns:p14="http://schemas.microsoft.com/office/powerpoint/2010/main" val="1626371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22A9-E718-40DD-B53E-04D760643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D6D9B-5777-CD46-B82C-ACA8810054A8}"/>
              </a:ext>
            </a:extLst>
          </p:cNvPr>
          <p:cNvSpPr>
            <a:spLocks noGrp="1"/>
          </p:cNvSpPr>
          <p:nvPr>
            <p:ph type="title"/>
          </p:nvPr>
        </p:nvSpPr>
        <p:spPr>
          <a:xfrm>
            <a:off x="647700" y="274321"/>
            <a:ext cx="10553700" cy="601980"/>
          </a:xfrm>
        </p:spPr>
        <p:txBody>
          <a:bodyPr anchor="ctr">
            <a:normAutofit/>
          </a:bodyPr>
          <a:lstStyle/>
          <a:p>
            <a:r>
              <a:rPr lang="en-US" sz="2800" dirty="0">
                <a:solidFill>
                  <a:schemeClr val="bg1"/>
                </a:solidFill>
              </a:rPr>
              <a:t>References</a:t>
            </a:r>
          </a:p>
        </p:txBody>
      </p:sp>
      <p:sp>
        <p:nvSpPr>
          <p:cNvPr id="3" name="Content Placeholder 2">
            <a:extLst>
              <a:ext uri="{FF2B5EF4-FFF2-40B4-BE49-F238E27FC236}">
                <a16:creationId xmlns:a16="http://schemas.microsoft.com/office/drawing/2014/main" id="{9CAD3B04-51A8-6141-A294-DFB6DBD7BC51}"/>
              </a:ext>
            </a:extLst>
          </p:cNvPr>
          <p:cNvSpPr>
            <a:spLocks noGrp="1"/>
          </p:cNvSpPr>
          <p:nvPr>
            <p:ph idx="1"/>
          </p:nvPr>
        </p:nvSpPr>
        <p:spPr>
          <a:xfrm>
            <a:off x="647700" y="1690063"/>
            <a:ext cx="10755406" cy="4382629"/>
          </a:xfrm>
        </p:spPr>
        <p:txBody>
          <a:bodyPr>
            <a:normAutofit fontScale="92500" lnSpcReduction="20000"/>
          </a:bodyPr>
          <a:lstStyle/>
          <a:p>
            <a:pPr>
              <a:lnSpc>
                <a:spcPct val="100000"/>
              </a:lnSpc>
            </a:pPr>
            <a:r>
              <a:rPr lang="en-US" sz="1400" dirty="0"/>
              <a:t>American Psychiatric Association. (2013). </a:t>
            </a:r>
            <a:r>
              <a:rPr lang="en-US" sz="1400" i="1" dirty="0"/>
              <a:t>Diagnostic and statistical manual of mental disorders</a:t>
            </a:r>
            <a:r>
              <a:rPr lang="en-US" sz="1400" dirty="0"/>
              <a:t> (5th ed.). Arlington, VA: American Psychiatric Publishing. </a:t>
            </a:r>
          </a:p>
          <a:p>
            <a:pPr>
              <a:lnSpc>
                <a:spcPct val="100000"/>
              </a:lnSpc>
            </a:pPr>
            <a:r>
              <a:rPr lang="en-US" sz="1400" dirty="0" err="1"/>
              <a:t>Arnow</a:t>
            </a:r>
            <a:r>
              <a:rPr lang="en-US" sz="1400" dirty="0"/>
              <a:t>, B. A., &amp; Constantino, M. J. (2003). Effectiveness of psychotherapy and combination treatment for chronic depression. </a:t>
            </a:r>
            <a:r>
              <a:rPr lang="en-US" sz="1400" i="1" dirty="0"/>
              <a:t>Journal of Clinical Psychology, 59</a:t>
            </a:r>
            <a:r>
              <a:rPr lang="en-US" sz="1400" dirty="0"/>
              <a:t>(8), 893-905.</a:t>
            </a:r>
          </a:p>
          <a:p>
            <a:pPr>
              <a:lnSpc>
                <a:spcPct val="100000"/>
              </a:lnSpc>
            </a:pPr>
            <a:r>
              <a:rPr lang="en-US" sz="1400" dirty="0"/>
              <a:t>American Psychological Association Presidential Task Force on Evidence-Based Practice. (2006). Evidence-based practice in psychology. </a:t>
            </a:r>
            <a:r>
              <a:rPr lang="en-US" sz="1400" i="1" dirty="0"/>
              <a:t>American Psychologist, 61,</a:t>
            </a:r>
            <a:r>
              <a:rPr lang="en-US" sz="1400" dirty="0"/>
              <a:t> 271-285.</a:t>
            </a:r>
          </a:p>
          <a:p>
            <a:pPr>
              <a:lnSpc>
                <a:spcPct val="100000"/>
              </a:lnSpc>
            </a:pPr>
            <a:r>
              <a:rPr lang="en-US" sz="1400" dirty="0" err="1"/>
              <a:t>Brakemeier</a:t>
            </a:r>
            <a:r>
              <a:rPr lang="en-US" sz="1400" dirty="0"/>
              <a:t>, E. L., Radtke, M., Engel, V., Zimmermann, J., </a:t>
            </a:r>
            <a:r>
              <a:rPr lang="en-US" sz="1400" dirty="0" err="1"/>
              <a:t>Tuschen-Caffier</a:t>
            </a:r>
            <a:r>
              <a:rPr lang="en-US" sz="1400" dirty="0"/>
              <a:t>, B., </a:t>
            </a:r>
            <a:r>
              <a:rPr lang="en-US" sz="1400" dirty="0" err="1"/>
              <a:t>Hautzinger</a:t>
            </a:r>
            <a:r>
              <a:rPr lang="en-US" sz="1400" dirty="0"/>
              <a:t>, M., ... &amp; </a:t>
            </a:r>
            <a:r>
              <a:rPr lang="en-US" sz="1400" dirty="0" err="1"/>
              <a:t>Normann</a:t>
            </a:r>
            <a:r>
              <a:rPr lang="en-US" sz="1400" dirty="0"/>
              <a:t>, C. (2014). Overcoming treatment resistance in chronic depression: A pilot study on outcome and feasibility of the cognitive behavioral analysis system of psychotherapy as an inpatient treatment program. </a:t>
            </a:r>
            <a:r>
              <a:rPr lang="en-US" sz="1400" i="1" dirty="0"/>
              <a:t>Psychotherapy and Psychosomatics</a:t>
            </a:r>
            <a:r>
              <a:rPr lang="en-US" sz="1400" dirty="0"/>
              <a:t>, </a:t>
            </a:r>
            <a:r>
              <a:rPr lang="en-US" sz="1400" i="1" dirty="0"/>
              <a:t>84</a:t>
            </a:r>
            <a:r>
              <a:rPr lang="en-US" sz="1400" dirty="0"/>
              <a:t>(1), 51-56. doi:10.1159/000369586</a:t>
            </a:r>
          </a:p>
          <a:p>
            <a:pPr>
              <a:lnSpc>
                <a:spcPct val="100000"/>
              </a:lnSpc>
            </a:pPr>
            <a:r>
              <a:rPr lang="en-US" sz="1400" dirty="0" err="1"/>
              <a:t>Cuijpers</a:t>
            </a:r>
            <a:r>
              <a:rPr lang="en-US" sz="1400" dirty="0"/>
              <a:t>, P., Smit, F., </a:t>
            </a:r>
            <a:r>
              <a:rPr lang="en-US" sz="1400" dirty="0" err="1"/>
              <a:t>Bohlmeijer</a:t>
            </a:r>
            <a:r>
              <a:rPr lang="en-US" sz="1400" dirty="0"/>
              <a:t>, E., </a:t>
            </a:r>
            <a:r>
              <a:rPr lang="en-US" sz="1400" dirty="0" err="1"/>
              <a:t>Hollon</a:t>
            </a:r>
            <a:r>
              <a:rPr lang="en-US" sz="1400" dirty="0"/>
              <a:t>, S. D., &amp; Andersson, G. (2010). Efficacy of cognitive-</a:t>
            </a:r>
            <a:r>
              <a:rPr lang="en-US" sz="1400" dirty="0" err="1"/>
              <a:t>behavioural</a:t>
            </a:r>
            <a:r>
              <a:rPr lang="en-US" sz="1400" dirty="0"/>
              <a:t> therapy and other psychological treatments for adult depression: Meta-analytic study of publication bias. </a:t>
            </a:r>
            <a:r>
              <a:rPr lang="en-US" sz="1400" i="1" dirty="0"/>
              <a:t>The British Journal of Psychiatry : The Journal of Mental Science, 196(</a:t>
            </a:r>
            <a:r>
              <a:rPr lang="en-US" sz="1400" dirty="0"/>
              <a:t>3), 173-178. </a:t>
            </a:r>
            <a:r>
              <a:rPr lang="en-US" sz="1400" dirty="0" err="1"/>
              <a:t>doi:http</a:t>
            </a:r>
            <a:r>
              <a:rPr lang="en-US" sz="1400" dirty="0"/>
              <a:t>://</a:t>
            </a:r>
            <a:r>
              <a:rPr lang="en-US" sz="1400" dirty="0" err="1"/>
              <a:t>dx.doi.org.ezproxy.liberty.edu</a:t>
            </a:r>
            <a:r>
              <a:rPr lang="en-US" sz="1400" dirty="0"/>
              <a:t>/10.1192/bjp.bp.109.066001</a:t>
            </a:r>
          </a:p>
          <a:p>
            <a:pPr>
              <a:lnSpc>
                <a:spcPct val="100000"/>
              </a:lnSpc>
            </a:pPr>
            <a:r>
              <a:rPr lang="en-US" sz="1400" dirty="0"/>
              <a:t>Kessler RC, McLeod JD (1984), Sex differences in vulnerability to undesirable life events. </a:t>
            </a:r>
            <a:r>
              <a:rPr lang="en-US" sz="1400" i="1" dirty="0"/>
              <a:t>American Sociological Review 49</a:t>
            </a:r>
            <a:r>
              <a:rPr lang="en-US" sz="1400" dirty="0"/>
              <a:t>:620-631.</a:t>
            </a:r>
          </a:p>
          <a:p>
            <a:pPr>
              <a:lnSpc>
                <a:spcPct val="100000"/>
              </a:lnSpc>
            </a:pPr>
            <a:r>
              <a:rPr lang="en-US" sz="1400" dirty="0" err="1"/>
              <a:t>Kiesler</a:t>
            </a:r>
            <a:r>
              <a:rPr lang="en-US" sz="1400" dirty="0"/>
              <a:t>, D.J., &amp; Schmidt, J.A. (1993). </a:t>
            </a:r>
            <a:r>
              <a:rPr lang="en-US" sz="1400" i="1" dirty="0"/>
              <a:t>The Impact Message Inventory: Form IIA Octant Scale Version</a:t>
            </a:r>
            <a:r>
              <a:rPr lang="en-US" sz="1400" dirty="0"/>
              <a:t>. Palo Alto, CA: Mind Garden.</a:t>
            </a:r>
          </a:p>
          <a:p>
            <a:pPr>
              <a:lnSpc>
                <a:spcPct val="100000"/>
              </a:lnSpc>
            </a:pPr>
            <a:r>
              <a:rPr lang="en-US" sz="1400" dirty="0"/>
              <a:t>Klein, D. N., Santiago, N. J., Vivian, D., Blalock, J. A., Kocsis, J. H., Markowitz, J. C., ... &amp; </a:t>
            </a:r>
            <a:r>
              <a:rPr lang="en-US" sz="1400" dirty="0" err="1"/>
              <a:t>Dunner</a:t>
            </a:r>
            <a:r>
              <a:rPr lang="en-US" sz="1400" dirty="0"/>
              <a:t>, D. L. (2004). Cognitive-behavioral analysis system of psychotherapy as a maintenance treatment for chronic depression. </a:t>
            </a:r>
            <a:r>
              <a:rPr lang="en-US" sz="1400" i="1" dirty="0"/>
              <a:t>Journal of Consulting and Clinical Psychology</a:t>
            </a:r>
            <a:r>
              <a:rPr lang="en-US" sz="1400" dirty="0"/>
              <a:t>, </a:t>
            </a:r>
            <a:r>
              <a:rPr lang="en-US" sz="1400" i="1" dirty="0"/>
              <a:t>72</a:t>
            </a:r>
            <a:r>
              <a:rPr lang="en-US" sz="1400" dirty="0"/>
              <a:t>(4), 681-688. doi:10.1037/0022-006X.72.4.681 </a:t>
            </a:r>
          </a:p>
          <a:p>
            <a:pPr>
              <a:lnSpc>
                <a:spcPct val="100000"/>
              </a:lnSpc>
            </a:pPr>
            <a:r>
              <a:rPr lang="en-US" sz="1400" dirty="0"/>
              <a:t>Keller, M. B., McCullough, J. P., Klein, D. N., </a:t>
            </a:r>
            <a:r>
              <a:rPr lang="en-US" sz="1400" dirty="0" err="1"/>
              <a:t>Arnow</a:t>
            </a:r>
            <a:r>
              <a:rPr lang="en-US" sz="1400" dirty="0"/>
              <a:t>, B., </a:t>
            </a:r>
            <a:r>
              <a:rPr lang="en-US" sz="1400" dirty="0" err="1"/>
              <a:t>Dunner</a:t>
            </a:r>
            <a:r>
              <a:rPr lang="en-US" sz="1400" dirty="0"/>
              <a:t>, D. L., </a:t>
            </a:r>
            <a:r>
              <a:rPr lang="en-US" sz="1400" dirty="0" err="1"/>
              <a:t>Gelenberg</a:t>
            </a:r>
            <a:r>
              <a:rPr lang="en-US" sz="1400" dirty="0"/>
              <a:t>, A. J., ... &amp; Trivedi, M. H. (2000). A comparison of nefazodone, the cognitive behavioral-analysis system of psychotherapy, and their combination for the treatment of chronic depression. </a:t>
            </a:r>
            <a:r>
              <a:rPr lang="en-US" sz="1400" i="1" dirty="0"/>
              <a:t>New England Journal of Medicine</a:t>
            </a:r>
            <a:r>
              <a:rPr lang="en-US" sz="1400" dirty="0"/>
              <a:t>, </a:t>
            </a:r>
            <a:r>
              <a:rPr lang="en-US" sz="1400" i="1" dirty="0"/>
              <a:t>342</a:t>
            </a:r>
            <a:r>
              <a:rPr lang="en-US" sz="1400" dirty="0"/>
              <a:t>(20), 1462-1470. doi:10.1056/NEJM200005183422001</a:t>
            </a:r>
          </a:p>
          <a:p>
            <a:pPr>
              <a:lnSpc>
                <a:spcPct val="100000"/>
              </a:lnSpc>
            </a:pPr>
            <a:endParaRPr lang="en-US" sz="1300" dirty="0"/>
          </a:p>
          <a:p>
            <a:pPr>
              <a:lnSpc>
                <a:spcPct val="100000"/>
              </a:lnSpc>
            </a:pPr>
            <a:endParaRPr lang="en-US" sz="1300" dirty="0"/>
          </a:p>
          <a:p>
            <a:pPr>
              <a:lnSpc>
                <a:spcPct val="100000"/>
              </a:lnSpc>
            </a:pPr>
            <a:endParaRPr lang="en-US" sz="1300" dirty="0"/>
          </a:p>
        </p:txBody>
      </p:sp>
    </p:spTree>
    <p:extLst>
      <p:ext uri="{BB962C8B-B14F-4D97-AF65-F5344CB8AC3E}">
        <p14:creationId xmlns:p14="http://schemas.microsoft.com/office/powerpoint/2010/main" val="177214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BF4D4-F335-4A48-9808-68CBB98A5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E10B01-3F93-6F47-9E00-92FCC6211E01}"/>
              </a:ext>
            </a:extLst>
          </p:cNvPr>
          <p:cNvSpPr>
            <a:spLocks noGrp="1"/>
          </p:cNvSpPr>
          <p:nvPr>
            <p:ph idx="1"/>
          </p:nvPr>
        </p:nvSpPr>
        <p:spPr>
          <a:xfrm>
            <a:off x="718297" y="1150467"/>
            <a:ext cx="10755406" cy="5510215"/>
          </a:xfrm>
        </p:spPr>
        <p:txBody>
          <a:bodyPr>
            <a:noAutofit/>
          </a:bodyPr>
          <a:lstStyle/>
          <a:p>
            <a:pPr>
              <a:lnSpc>
                <a:spcPct val="100000"/>
              </a:lnSpc>
            </a:pPr>
            <a:r>
              <a:rPr lang="en-US" sz="1300" dirty="0"/>
              <a:t>McCullough, J. P. (2006). </a:t>
            </a:r>
            <a:r>
              <a:rPr lang="en-US" sz="1300" i="1" dirty="0"/>
              <a:t>Treating chronic depression with disciplined personal involvement: Cognitive behavioral analysis system of psychotherapy (CBASP).</a:t>
            </a:r>
            <a:r>
              <a:rPr lang="en-US" sz="1300" dirty="0"/>
              <a:t> Springer.</a:t>
            </a:r>
          </a:p>
          <a:p>
            <a:pPr>
              <a:lnSpc>
                <a:spcPct val="100000"/>
              </a:lnSpc>
            </a:pPr>
            <a:r>
              <a:rPr lang="en-US" sz="1300" dirty="0"/>
              <a:t>McCullough, J. P. (2003a). Treatment for chronic depression: Cognitive behavioral analysis system of psychotherapy (CBASP). </a:t>
            </a:r>
            <a:r>
              <a:rPr lang="en-US" sz="1300" i="1" dirty="0"/>
              <a:t>Journal of Psychotherapy Integration, 13</a:t>
            </a:r>
            <a:r>
              <a:rPr lang="en-US" sz="1300" dirty="0"/>
              <a:t>(3), 241-263. </a:t>
            </a:r>
            <a:r>
              <a:rPr lang="en-US" sz="1300" dirty="0" err="1"/>
              <a:t>doi</a:t>
            </a:r>
            <a:r>
              <a:rPr lang="en-US" sz="1300" dirty="0"/>
              <a:t>: 10.1037/1053-0479.13.3/4.241 </a:t>
            </a:r>
          </a:p>
          <a:p>
            <a:pPr>
              <a:lnSpc>
                <a:spcPct val="100000"/>
              </a:lnSpc>
            </a:pPr>
            <a:r>
              <a:rPr lang="en-US" sz="1300" dirty="0"/>
              <a:t>McCullough, J. P. (2003b). </a:t>
            </a:r>
            <a:r>
              <a:rPr lang="en-US" sz="1300" i="1" dirty="0"/>
              <a:t>Patient’s manual for CBASP. </a:t>
            </a:r>
            <a:r>
              <a:rPr lang="en-US" sz="1300" dirty="0"/>
              <a:t>New York, NY: Guilford Press.</a:t>
            </a:r>
          </a:p>
          <a:p>
            <a:pPr>
              <a:lnSpc>
                <a:spcPct val="100000"/>
              </a:lnSpc>
            </a:pPr>
            <a:r>
              <a:rPr lang="en-US" sz="1300" dirty="0"/>
              <a:t>McCullough, J. P. (2001). </a:t>
            </a:r>
            <a:r>
              <a:rPr lang="en-US" sz="1300" i="1" dirty="0"/>
              <a:t>Skills training manual for diagnosing and treating chronic depression: Cognitive behavioral analysis system of psychotherapy. </a:t>
            </a:r>
            <a:r>
              <a:rPr lang="en-US" sz="1300" dirty="0"/>
              <a:t>New York, NY: Guilford Press.</a:t>
            </a:r>
          </a:p>
          <a:p>
            <a:pPr>
              <a:lnSpc>
                <a:spcPct val="100000"/>
              </a:lnSpc>
            </a:pPr>
            <a:r>
              <a:rPr lang="en-US" sz="1300" dirty="0"/>
              <a:t>McCullough, J. P. (2000). </a:t>
            </a:r>
            <a:r>
              <a:rPr lang="en-US" sz="1300" i="1" dirty="0"/>
              <a:t>Treatment for chronic depression: Cognitive behavioral analysis system of psychotherapy.</a:t>
            </a:r>
            <a:r>
              <a:rPr lang="en-US" sz="1300" dirty="0"/>
              <a:t> New York, NY: Guilford Press.</a:t>
            </a:r>
          </a:p>
          <a:p>
            <a:pPr>
              <a:lnSpc>
                <a:spcPct val="100000"/>
              </a:lnSpc>
            </a:pPr>
            <a:r>
              <a:rPr lang="en-US" sz="1300" dirty="0"/>
              <a:t>McCullough, M. E. (1999). Research on religion-accommodative counseling: Review and meta-analysis. </a:t>
            </a:r>
            <a:r>
              <a:rPr lang="en-US" sz="1300" i="1" dirty="0"/>
              <a:t>Journal of counseling psychology</a:t>
            </a:r>
            <a:r>
              <a:rPr lang="en-US" sz="1300" dirty="0"/>
              <a:t>, </a:t>
            </a:r>
            <a:r>
              <a:rPr lang="en-US" sz="1300" i="1" dirty="0"/>
              <a:t>46</a:t>
            </a:r>
            <a:r>
              <a:rPr lang="en-US" sz="1300" dirty="0"/>
              <a:t>, 92-98.</a:t>
            </a:r>
          </a:p>
          <a:p>
            <a:pPr>
              <a:lnSpc>
                <a:spcPct val="100000"/>
              </a:lnSpc>
            </a:pPr>
            <a:r>
              <a:rPr lang="en-US" sz="1300" dirty="0" err="1"/>
              <a:t>Nazroo</a:t>
            </a:r>
            <a:r>
              <a:rPr lang="en-US" sz="1300" dirty="0"/>
              <a:t>, J. Y., Edwards, A. C., &amp; Brown, G. W. (1998). Gender differences in the prevalence of depression: Artefact, alternative disorders, biology or roles? </a:t>
            </a:r>
            <a:r>
              <a:rPr lang="en-US" sz="1300" i="1" dirty="0"/>
              <a:t>Sociology of Health &amp; Illness, 20</a:t>
            </a:r>
            <a:r>
              <a:rPr lang="en-US" sz="1300" dirty="0"/>
              <a:t>(3), 312-330. doi:10.1111/1467-9566.00104</a:t>
            </a:r>
          </a:p>
          <a:p>
            <a:pPr>
              <a:lnSpc>
                <a:spcPct val="100000"/>
              </a:lnSpc>
            </a:pPr>
            <a:r>
              <a:rPr lang="en-US" sz="1300" dirty="0"/>
              <a:t>Segal, Z. (2002). </a:t>
            </a:r>
            <a:r>
              <a:rPr lang="en-US" sz="1300" i="1" dirty="0"/>
              <a:t>Mindfulness-based cognitive therapy for depression</a:t>
            </a:r>
            <a:r>
              <a:rPr lang="en-US" sz="1300" dirty="0"/>
              <a:t>: </a:t>
            </a:r>
            <a:r>
              <a:rPr lang="en-US" sz="1300" i="1" dirty="0"/>
              <a:t>a new approach to preventing relapse. </a:t>
            </a:r>
            <a:r>
              <a:rPr lang="en-US" sz="1300" dirty="0"/>
              <a:t>Guilford Press,. </a:t>
            </a:r>
            <a:r>
              <a:rPr lang="en-US" sz="1300" dirty="0">
                <a:hlinkClick r:id="rId2"/>
              </a:rPr>
              <a:t>https://doi.org/info:doi/</a:t>
            </a:r>
            <a:endParaRPr lang="en-US" sz="1300" dirty="0"/>
          </a:p>
          <a:p>
            <a:pPr>
              <a:lnSpc>
                <a:spcPct val="100000"/>
              </a:lnSpc>
            </a:pPr>
            <a:r>
              <a:rPr lang="en-US" sz="1300" dirty="0"/>
              <a:t>Schramm, E., </a:t>
            </a:r>
            <a:r>
              <a:rPr lang="en-US" sz="1300" dirty="0" err="1"/>
              <a:t>Hautzinger</a:t>
            </a:r>
            <a:r>
              <a:rPr lang="en-US" sz="1300" dirty="0"/>
              <a:t>, M., Zobel, I., </a:t>
            </a:r>
            <a:r>
              <a:rPr lang="en-US" sz="1300" dirty="0" err="1"/>
              <a:t>Kriston</a:t>
            </a:r>
            <a:r>
              <a:rPr lang="en-US" sz="1300" dirty="0"/>
              <a:t>, L., Berger, M., &amp; Harter, M. (2011). Comparative efficacy of the cognitive behavioral analysis system of psychotherapy versus supportive psychotherapy for early onset chronic depression: Design and rationale of a multisite randomized controlled trial. BMC Psychiatry, 11(1), 134-134. doi:10.1186/1471-244X-11-134</a:t>
            </a:r>
          </a:p>
          <a:p>
            <a:pPr>
              <a:lnSpc>
                <a:spcPct val="100000"/>
              </a:lnSpc>
            </a:pPr>
            <a:r>
              <a:rPr lang="en-US" sz="1300" dirty="0"/>
              <a:t>Wiersma, J. E., Van Schaik, D. J., </a:t>
            </a:r>
            <a:r>
              <a:rPr lang="en-US" sz="1300" dirty="0" err="1"/>
              <a:t>Hoogendorn</a:t>
            </a:r>
            <a:r>
              <a:rPr lang="en-US" sz="1300" dirty="0"/>
              <a:t>, A. W., Dekker, J. J., Van, H. L., </a:t>
            </a:r>
            <a:r>
              <a:rPr lang="en-US" sz="1300" dirty="0" err="1"/>
              <a:t>Schoevers</a:t>
            </a:r>
            <a:r>
              <a:rPr lang="en-US" sz="1300" dirty="0"/>
              <a:t>, R. A., ... &amp; Beekman, A. T. (2014). The effectiveness of the cognitive behavioral analysis system of psychotherapy for chronic depression: a randomized controlled trial. </a:t>
            </a:r>
            <a:r>
              <a:rPr lang="en-US" sz="1300" i="1" dirty="0"/>
              <a:t>Psychotherapy and Psychosomatics</a:t>
            </a:r>
            <a:r>
              <a:rPr lang="en-US" sz="1300" dirty="0"/>
              <a:t>, </a:t>
            </a:r>
            <a:r>
              <a:rPr lang="en-US" sz="1300" i="1" dirty="0"/>
              <a:t>83</a:t>
            </a:r>
            <a:r>
              <a:rPr lang="en-US" sz="1300" dirty="0"/>
              <a:t>(5), 263-269. doi:10.1159/000360795 </a:t>
            </a:r>
          </a:p>
        </p:txBody>
      </p:sp>
    </p:spTree>
    <p:extLst>
      <p:ext uri="{BB962C8B-B14F-4D97-AF65-F5344CB8AC3E}">
        <p14:creationId xmlns:p14="http://schemas.microsoft.com/office/powerpoint/2010/main" val="397070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A59E-989A-1E4C-BCE2-8FCD0FD4BC9B}"/>
              </a:ext>
            </a:extLst>
          </p:cNvPr>
          <p:cNvSpPr>
            <a:spLocks noGrp="1"/>
          </p:cNvSpPr>
          <p:nvPr>
            <p:ph type="title"/>
          </p:nvPr>
        </p:nvSpPr>
        <p:spPr>
          <a:xfrm>
            <a:off x="934872" y="982272"/>
            <a:ext cx="3388419" cy="4560970"/>
          </a:xfrm>
        </p:spPr>
        <p:txBody>
          <a:bodyPr>
            <a:normAutofit/>
          </a:bodyPr>
          <a:lstStyle/>
          <a:p>
            <a:r>
              <a:rPr lang="en-US" sz="4000" b="1"/>
              <a:t>Overview of Chronic Depression</a:t>
            </a:r>
            <a:endParaRPr lang="en-US" sz="4000"/>
          </a:p>
        </p:txBody>
      </p:sp>
      <p:sp>
        <p:nvSpPr>
          <p:cNvPr id="3" name="Content Placeholder 2">
            <a:extLst>
              <a:ext uri="{FF2B5EF4-FFF2-40B4-BE49-F238E27FC236}">
                <a16:creationId xmlns:a16="http://schemas.microsoft.com/office/drawing/2014/main" id="{E90A2050-5F84-8547-89FC-E147CC6B5CF2}"/>
              </a:ext>
            </a:extLst>
          </p:cNvPr>
          <p:cNvSpPr>
            <a:spLocks noGrp="1"/>
          </p:cNvSpPr>
          <p:nvPr>
            <p:ph idx="1"/>
          </p:nvPr>
        </p:nvSpPr>
        <p:spPr>
          <a:xfrm>
            <a:off x="5108846" y="1729892"/>
            <a:ext cx="5948831" cy="4334629"/>
          </a:xfrm>
        </p:spPr>
        <p:txBody>
          <a:bodyPr anchor="ctr">
            <a:normAutofit/>
          </a:bodyPr>
          <a:lstStyle/>
          <a:p>
            <a:pPr marL="0" lvl="0" indent="0">
              <a:buNone/>
            </a:pPr>
            <a:r>
              <a:rPr lang="en-US" dirty="0"/>
              <a:t>In adults, chronic depression in its various forms is a disabling disorder with a relatively poor response to treatment. </a:t>
            </a:r>
            <a:r>
              <a:rPr lang="en-US" sz="2200" dirty="0"/>
              <a:t>When left untreated this chronic depression disorder can result in severe and disabling conditions.</a:t>
            </a:r>
          </a:p>
        </p:txBody>
      </p:sp>
      <p:sp>
        <p:nvSpPr>
          <p:cNvPr id="4" name="TextBox 3">
            <a:extLst>
              <a:ext uri="{FF2B5EF4-FFF2-40B4-BE49-F238E27FC236}">
                <a16:creationId xmlns:a16="http://schemas.microsoft.com/office/drawing/2014/main" id="{A668C2FF-D5DD-D346-A571-E18809A3F886}"/>
              </a:ext>
            </a:extLst>
          </p:cNvPr>
          <p:cNvSpPr txBox="1"/>
          <p:nvPr/>
        </p:nvSpPr>
        <p:spPr>
          <a:xfrm>
            <a:off x="8879555" y="6488668"/>
            <a:ext cx="3432671" cy="369332"/>
          </a:xfrm>
          <a:prstGeom prst="rect">
            <a:avLst/>
          </a:prstGeom>
          <a:noFill/>
        </p:spPr>
        <p:txBody>
          <a:bodyPr wrap="none" rtlCol="0">
            <a:spAutoFit/>
          </a:bodyPr>
          <a:lstStyle/>
          <a:p>
            <a:pPr>
              <a:spcAft>
                <a:spcPts val="600"/>
              </a:spcAft>
            </a:pPr>
            <a:r>
              <a:rPr lang="en-US" dirty="0"/>
              <a:t>McCullough, 2003a; APA, 2013</a:t>
            </a:r>
          </a:p>
        </p:txBody>
      </p:sp>
    </p:spTree>
    <p:extLst>
      <p:ext uri="{BB962C8B-B14F-4D97-AF65-F5344CB8AC3E}">
        <p14:creationId xmlns:p14="http://schemas.microsoft.com/office/powerpoint/2010/main" val="123713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1359-02FF-1F40-898E-E6C9A00615DF}"/>
              </a:ext>
            </a:extLst>
          </p:cNvPr>
          <p:cNvSpPr>
            <a:spLocks noGrp="1"/>
          </p:cNvSpPr>
          <p:nvPr>
            <p:ph type="title"/>
          </p:nvPr>
        </p:nvSpPr>
        <p:spPr/>
        <p:txBody>
          <a:bodyPr>
            <a:normAutofit/>
          </a:bodyPr>
          <a:lstStyle/>
          <a:p>
            <a:r>
              <a:rPr lang="en-US" dirty="0"/>
              <a:t>Diagnostic and Statistical Manual of Mental Disorders (DSM-5)</a:t>
            </a:r>
          </a:p>
        </p:txBody>
      </p:sp>
      <p:sp>
        <p:nvSpPr>
          <p:cNvPr id="3" name="Content Placeholder 2">
            <a:extLst>
              <a:ext uri="{FF2B5EF4-FFF2-40B4-BE49-F238E27FC236}">
                <a16:creationId xmlns:a16="http://schemas.microsoft.com/office/drawing/2014/main" id="{394E2C1B-7347-FD4D-92F8-19F47549BDE2}"/>
              </a:ext>
            </a:extLst>
          </p:cNvPr>
          <p:cNvSpPr>
            <a:spLocks noGrp="1"/>
          </p:cNvSpPr>
          <p:nvPr>
            <p:ph idx="1"/>
          </p:nvPr>
        </p:nvSpPr>
        <p:spPr/>
        <p:txBody>
          <a:bodyPr>
            <a:noAutofit/>
          </a:bodyPr>
          <a:lstStyle/>
          <a:p>
            <a:pPr marL="0" indent="0">
              <a:buNone/>
            </a:pPr>
            <a:r>
              <a:rPr lang="en-US" dirty="0">
                <a:solidFill>
                  <a:srgbClr val="000000"/>
                </a:solidFill>
              </a:rPr>
              <a:t>DSM-V categorizes depression as a mood disorder that is subdivided into depressive disorders</a:t>
            </a:r>
            <a:r>
              <a:rPr lang="en-US" dirty="0"/>
              <a:t>: </a:t>
            </a:r>
          </a:p>
          <a:p>
            <a:pPr marL="0" indent="0">
              <a:buNone/>
            </a:pPr>
            <a:r>
              <a:rPr lang="en-US" dirty="0"/>
              <a:t>		(1) Dysthymia</a:t>
            </a:r>
          </a:p>
          <a:p>
            <a:pPr marL="0" indent="0">
              <a:buNone/>
            </a:pPr>
            <a:endParaRPr lang="en-US" dirty="0"/>
          </a:p>
          <a:p>
            <a:pPr marL="0" indent="0">
              <a:buNone/>
            </a:pPr>
            <a:r>
              <a:rPr lang="en-US" dirty="0"/>
              <a:t>			(2) Chronic major depression</a:t>
            </a:r>
          </a:p>
          <a:p>
            <a:pPr marL="0" indent="0">
              <a:buNone/>
            </a:pPr>
            <a:endParaRPr lang="en-US" dirty="0"/>
          </a:p>
          <a:p>
            <a:pPr marL="0" indent="0">
              <a:buNone/>
            </a:pPr>
            <a:r>
              <a:rPr lang="en-US" dirty="0"/>
              <a:t>					(3) Recurrent major depression </a:t>
            </a:r>
          </a:p>
          <a:p>
            <a:pPr marL="0" indent="0">
              <a:buNone/>
            </a:pPr>
            <a:endParaRPr lang="en-US" dirty="0"/>
          </a:p>
          <a:p>
            <a:pPr marL="0" indent="0">
              <a:buNone/>
            </a:pPr>
            <a:r>
              <a:rPr lang="en-US" dirty="0"/>
              <a:t>								(4) Double depression  							</a:t>
            </a:r>
          </a:p>
        </p:txBody>
      </p:sp>
      <p:sp>
        <p:nvSpPr>
          <p:cNvPr id="4" name="TextBox 3">
            <a:extLst>
              <a:ext uri="{FF2B5EF4-FFF2-40B4-BE49-F238E27FC236}">
                <a16:creationId xmlns:a16="http://schemas.microsoft.com/office/drawing/2014/main" id="{0AAD6598-EDB6-F84B-B6B7-7FCF37DCF219}"/>
              </a:ext>
            </a:extLst>
          </p:cNvPr>
          <p:cNvSpPr txBox="1"/>
          <p:nvPr/>
        </p:nvSpPr>
        <p:spPr>
          <a:xfrm>
            <a:off x="10928384" y="6488668"/>
            <a:ext cx="1263616" cy="369332"/>
          </a:xfrm>
          <a:prstGeom prst="rect">
            <a:avLst/>
          </a:prstGeom>
          <a:noFill/>
        </p:spPr>
        <p:txBody>
          <a:bodyPr wrap="none" rtlCol="0">
            <a:spAutoFit/>
          </a:bodyPr>
          <a:lstStyle/>
          <a:p>
            <a:r>
              <a:rPr lang="en-US" dirty="0"/>
              <a:t>APA, 2013</a:t>
            </a:r>
          </a:p>
        </p:txBody>
      </p:sp>
    </p:spTree>
    <p:extLst>
      <p:ext uri="{BB962C8B-B14F-4D97-AF65-F5344CB8AC3E}">
        <p14:creationId xmlns:p14="http://schemas.microsoft.com/office/powerpoint/2010/main" val="11921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67000" y="67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3" end="3"/>
                                            </p:txEl>
                                          </p:spTgt>
                                        </p:tgtEl>
                                      </p:cBhvr>
                                      <p:by x="150000" y="150000"/>
                                    </p:animScale>
                                  </p:childTnLst>
                                </p:cTn>
                              </p:par>
                              <p:par>
                                <p:cTn id="13" presetID="6" presetClass="emph" presetSubtype="0" fill="hold" nodeType="withEffect">
                                  <p:stCondLst>
                                    <p:cond delay="0"/>
                                  </p:stCondLst>
                                  <p:childTnLst>
                                    <p:animScale>
                                      <p:cBhvr>
                                        <p:cTn id="14" dur="2000" fill="hold"/>
                                        <p:tgtEl>
                                          <p:spTgt spid="3">
                                            <p:txEl>
                                              <p:pRg st="3" end="3"/>
                                            </p:txEl>
                                          </p:spTgt>
                                        </p:tgtEl>
                                      </p:cBhvr>
                                      <p:by x="67000" y="67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5" end="5"/>
                                            </p:txEl>
                                          </p:spTgt>
                                        </p:tgtEl>
                                      </p:cBhvr>
                                      <p:by x="150000" y="150000"/>
                                    </p:animScale>
                                  </p:childTnLst>
                                </p:cTn>
                              </p:par>
                              <p:par>
                                <p:cTn id="19" presetID="6" presetClass="emph" presetSubtype="0" fill="hold" nodeType="withEffect">
                                  <p:stCondLst>
                                    <p:cond delay="0"/>
                                  </p:stCondLst>
                                  <p:childTnLst>
                                    <p:animScale>
                                      <p:cBhvr>
                                        <p:cTn id="20" dur="2000" fill="hold"/>
                                        <p:tgtEl>
                                          <p:spTgt spid="3">
                                            <p:txEl>
                                              <p:pRg st="5" end="5"/>
                                            </p:txEl>
                                          </p:spTgt>
                                        </p:tgtEl>
                                      </p:cBhvr>
                                      <p:by x="67000" y="67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3">
                                            <p:txEl>
                                              <p:pRg st="7" end="7"/>
                                            </p:txEl>
                                          </p:spTgt>
                                        </p:tgtEl>
                                      </p:cBhvr>
                                      <p:by x="150000" y="150000"/>
                                    </p:animScale>
                                  </p:childTnLst>
                                </p:cTn>
                              </p:par>
                              <p:par>
                                <p:cTn id="25" presetID="6" presetClass="emph" presetSubtype="0" fill="hold" nodeType="withEffect">
                                  <p:stCondLst>
                                    <p:cond delay="0"/>
                                  </p:stCondLst>
                                  <p:childTnLst>
                                    <p:animScale>
                                      <p:cBhvr>
                                        <p:cTn id="26" dur="2000" fill="hold"/>
                                        <p:tgtEl>
                                          <p:spTgt spid="3">
                                            <p:txEl>
                                              <p:pRg st="7" end="7"/>
                                            </p:txEl>
                                          </p:spTgt>
                                        </p:tgtEl>
                                      </p:cBhvr>
                                      <p:by x="67000" y="6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el 18"/>
          <p:cNvSpPr>
            <a:spLocks noGrp="1"/>
          </p:cNvSpPr>
          <p:nvPr>
            <p:ph type="title"/>
          </p:nvPr>
        </p:nvSpPr>
        <p:spPr>
          <a:prstGeom prst="rect">
            <a:avLst/>
          </a:prstGeom>
        </p:spPr>
        <p:txBody>
          <a:bodyPr>
            <a:normAutofit fontScale="90000"/>
          </a:bodyPr>
          <a:lstStyle/>
          <a:p>
            <a:r>
              <a:rPr lang="en-US" dirty="0"/>
              <a:t>Chronic depression has an estimated lifetime prevalence from 3% to 6%</a:t>
            </a:r>
            <a:br>
              <a:rPr lang="en-US" dirty="0"/>
            </a:br>
            <a:endParaRPr lang="en-US" dirty="0"/>
          </a:p>
        </p:txBody>
      </p:sp>
      <p:sp>
        <p:nvSpPr>
          <p:cNvPr id="23" name="Textplatzhalter 22"/>
          <p:cNvSpPr>
            <a:spLocks noGrp="1"/>
          </p:cNvSpPr>
          <p:nvPr>
            <p:ph type="body" sz="quarter" idx="13"/>
          </p:nvPr>
        </p:nvSpPr>
        <p:spPr>
          <a:xfrm>
            <a:off x="528706" y="1138047"/>
            <a:ext cx="11134587" cy="541474"/>
          </a:xfrm>
        </p:spPr>
        <p:txBody>
          <a:bodyPr/>
          <a:lstStyle/>
          <a:p>
            <a:pPr algn="ctr"/>
            <a:r>
              <a:rPr lang="en-US" sz="2000" dirty="0"/>
              <a:t>CD by Gender</a:t>
            </a:r>
            <a:endParaRPr lang="en-US" sz="2000" dirty="0">
              <a:solidFill>
                <a:schemeClr val="tx1"/>
              </a:solidFill>
            </a:endParaRPr>
          </a:p>
        </p:txBody>
      </p:sp>
      <p:grpSp>
        <p:nvGrpSpPr>
          <p:cNvPr id="4" name="Gruppieren 3"/>
          <p:cNvGrpSpPr/>
          <p:nvPr/>
        </p:nvGrpSpPr>
        <p:grpSpPr>
          <a:xfrm>
            <a:off x="2638661" y="1700664"/>
            <a:ext cx="6902745" cy="3999533"/>
            <a:chOff x="1140538" y="1700663"/>
            <a:chExt cx="6902745" cy="3999533"/>
          </a:xfrm>
        </p:grpSpPr>
        <p:grpSp>
          <p:nvGrpSpPr>
            <p:cNvPr id="55" name="Gruppieren 54"/>
            <p:cNvGrpSpPr/>
            <p:nvPr/>
          </p:nvGrpSpPr>
          <p:grpSpPr>
            <a:xfrm>
              <a:off x="3409898" y="1704055"/>
              <a:ext cx="1082096" cy="3976203"/>
              <a:chOff x="8208455" y="1678830"/>
              <a:chExt cx="1082096" cy="3976203"/>
            </a:xfrm>
          </p:grpSpPr>
          <p:sp>
            <p:nvSpPr>
              <p:cNvPr id="77" name="Freeform 22"/>
              <p:cNvSpPr>
                <a:spLocks/>
              </p:cNvSpPr>
              <p:nvPr/>
            </p:nvSpPr>
            <p:spPr bwMode="auto">
              <a:xfrm>
                <a:off x="8460648" y="4452951"/>
                <a:ext cx="383289" cy="398842"/>
              </a:xfrm>
              <a:custGeom>
                <a:avLst/>
                <a:gdLst>
                  <a:gd name="T0" fmla="*/ 138 w 146"/>
                  <a:gd name="T1" fmla="*/ 136 h 152"/>
                  <a:gd name="T2" fmla="*/ 139 w 146"/>
                  <a:gd name="T3" fmla="*/ 54 h 152"/>
                  <a:gd name="T4" fmla="*/ 130 w 146"/>
                  <a:gd name="T5" fmla="*/ 5 h 152"/>
                  <a:gd name="T6" fmla="*/ 131 w 146"/>
                  <a:gd name="T7" fmla="*/ 0 h 152"/>
                  <a:gd name="T8" fmla="*/ 0 w 146"/>
                  <a:gd name="T9" fmla="*/ 0 h 152"/>
                  <a:gd name="T10" fmla="*/ 17 w 146"/>
                  <a:gd name="T11" fmla="*/ 75 h 152"/>
                  <a:gd name="T12" fmla="*/ 34 w 146"/>
                  <a:gd name="T13" fmla="*/ 152 h 152"/>
                  <a:gd name="T14" fmla="*/ 137 w 146"/>
                  <a:gd name="T15" fmla="*/ 152 h 152"/>
                  <a:gd name="T16" fmla="*/ 138 w 146"/>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52">
                    <a:moveTo>
                      <a:pt x="138" y="136"/>
                    </a:moveTo>
                    <a:cubicBezTo>
                      <a:pt x="140" y="111"/>
                      <a:pt x="146" y="79"/>
                      <a:pt x="139" y="54"/>
                    </a:cubicBezTo>
                    <a:cubicBezTo>
                      <a:pt x="134" y="38"/>
                      <a:pt x="128" y="23"/>
                      <a:pt x="130" y="5"/>
                    </a:cubicBezTo>
                    <a:cubicBezTo>
                      <a:pt x="130" y="3"/>
                      <a:pt x="131" y="2"/>
                      <a:pt x="131" y="0"/>
                    </a:cubicBezTo>
                    <a:cubicBezTo>
                      <a:pt x="0" y="0"/>
                      <a:pt x="0" y="0"/>
                      <a:pt x="0" y="0"/>
                    </a:cubicBezTo>
                    <a:cubicBezTo>
                      <a:pt x="6" y="25"/>
                      <a:pt x="12" y="50"/>
                      <a:pt x="17" y="75"/>
                    </a:cubicBezTo>
                    <a:cubicBezTo>
                      <a:pt x="22" y="101"/>
                      <a:pt x="30" y="125"/>
                      <a:pt x="34" y="152"/>
                    </a:cubicBezTo>
                    <a:cubicBezTo>
                      <a:pt x="137" y="152"/>
                      <a:pt x="137" y="152"/>
                      <a:pt x="137" y="152"/>
                    </a:cubicBezTo>
                    <a:cubicBezTo>
                      <a:pt x="137" y="147"/>
                      <a:pt x="137" y="142"/>
                      <a:pt x="138" y="13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79" name="Freeform 23"/>
              <p:cNvSpPr>
                <a:spLocks noEditPoints="1"/>
              </p:cNvSpPr>
              <p:nvPr/>
            </p:nvSpPr>
            <p:spPr bwMode="auto">
              <a:xfrm>
                <a:off x="8549526" y="4851793"/>
                <a:ext cx="614373" cy="367735"/>
              </a:xfrm>
              <a:custGeom>
                <a:avLst/>
                <a:gdLst>
                  <a:gd name="T0" fmla="*/ 119 w 234"/>
                  <a:gd name="T1" fmla="*/ 16 h 140"/>
                  <a:gd name="T2" fmla="*/ 117 w 234"/>
                  <a:gd name="T3" fmla="*/ 65 h 140"/>
                  <a:gd name="T4" fmla="*/ 114 w 234"/>
                  <a:gd name="T5" fmla="*/ 61 h 140"/>
                  <a:gd name="T6" fmla="*/ 112 w 234"/>
                  <a:gd name="T7" fmla="*/ 45 h 140"/>
                  <a:gd name="T8" fmla="*/ 109 w 234"/>
                  <a:gd name="T9" fmla="*/ 39 h 140"/>
                  <a:gd name="T10" fmla="*/ 108 w 234"/>
                  <a:gd name="T11" fmla="*/ 40 h 140"/>
                  <a:gd name="T12" fmla="*/ 103 w 234"/>
                  <a:gd name="T13" fmla="*/ 0 h 140"/>
                  <a:gd name="T14" fmla="*/ 0 w 234"/>
                  <a:gd name="T15" fmla="*/ 0 h 140"/>
                  <a:gd name="T16" fmla="*/ 0 w 234"/>
                  <a:gd name="T17" fmla="*/ 0 h 140"/>
                  <a:gd name="T18" fmla="*/ 17 w 234"/>
                  <a:gd name="T19" fmla="*/ 79 h 140"/>
                  <a:gd name="T20" fmla="*/ 17 w 234"/>
                  <a:gd name="T21" fmla="*/ 89 h 140"/>
                  <a:gd name="T22" fmla="*/ 25 w 234"/>
                  <a:gd name="T23" fmla="*/ 130 h 140"/>
                  <a:gd name="T24" fmla="*/ 25 w 234"/>
                  <a:gd name="T25" fmla="*/ 140 h 140"/>
                  <a:gd name="T26" fmla="*/ 118 w 234"/>
                  <a:gd name="T27" fmla="*/ 140 h 140"/>
                  <a:gd name="T28" fmla="*/ 118 w 234"/>
                  <a:gd name="T29" fmla="*/ 133 h 140"/>
                  <a:gd name="T30" fmla="*/ 128 w 234"/>
                  <a:gd name="T31" fmla="*/ 131 h 140"/>
                  <a:gd name="T32" fmla="*/ 129 w 234"/>
                  <a:gd name="T33" fmla="*/ 130 h 140"/>
                  <a:gd name="T34" fmla="*/ 130 w 234"/>
                  <a:gd name="T35" fmla="*/ 138 h 140"/>
                  <a:gd name="T36" fmla="*/ 131 w 234"/>
                  <a:gd name="T37" fmla="*/ 140 h 140"/>
                  <a:gd name="T38" fmla="*/ 227 w 234"/>
                  <a:gd name="T39" fmla="*/ 140 h 140"/>
                  <a:gd name="T40" fmla="*/ 225 w 234"/>
                  <a:gd name="T41" fmla="*/ 123 h 140"/>
                  <a:gd name="T42" fmla="*/ 225 w 234"/>
                  <a:gd name="T43" fmla="*/ 103 h 140"/>
                  <a:gd name="T44" fmla="*/ 220 w 234"/>
                  <a:gd name="T45" fmla="*/ 86 h 140"/>
                  <a:gd name="T46" fmla="*/ 230 w 234"/>
                  <a:gd name="T47" fmla="*/ 53 h 140"/>
                  <a:gd name="T48" fmla="*/ 233 w 234"/>
                  <a:gd name="T49" fmla="*/ 0 h 140"/>
                  <a:gd name="T50" fmla="*/ 118 w 234"/>
                  <a:gd name="T51" fmla="*/ 0 h 140"/>
                  <a:gd name="T52" fmla="*/ 119 w 234"/>
                  <a:gd name="T53" fmla="*/ 16 h 140"/>
                  <a:gd name="T54" fmla="*/ 110 w 234"/>
                  <a:gd name="T55" fmla="*/ 139 h 140"/>
                  <a:gd name="T56" fmla="*/ 108 w 234"/>
                  <a:gd name="T57" fmla="*/ 128 h 140"/>
                  <a:gd name="T58" fmla="*/ 110 w 234"/>
                  <a:gd name="T59" fmla="*/ 101 h 140"/>
                  <a:gd name="T60" fmla="*/ 112 w 234"/>
                  <a:gd name="T61" fmla="*/ 109 h 140"/>
                  <a:gd name="T62" fmla="*/ 115 w 234"/>
                  <a:gd name="T63" fmla="*/ 124 h 140"/>
                  <a:gd name="T64" fmla="*/ 110 w 234"/>
                  <a:gd name="T65" fmla="*/ 1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140">
                    <a:moveTo>
                      <a:pt x="119" y="16"/>
                    </a:moveTo>
                    <a:cubicBezTo>
                      <a:pt x="119" y="32"/>
                      <a:pt x="118" y="48"/>
                      <a:pt x="117" y="65"/>
                    </a:cubicBezTo>
                    <a:cubicBezTo>
                      <a:pt x="116" y="64"/>
                      <a:pt x="115" y="62"/>
                      <a:pt x="114" y="61"/>
                    </a:cubicBezTo>
                    <a:cubicBezTo>
                      <a:pt x="115" y="55"/>
                      <a:pt x="114" y="48"/>
                      <a:pt x="112" y="45"/>
                    </a:cubicBezTo>
                    <a:cubicBezTo>
                      <a:pt x="109" y="39"/>
                      <a:pt x="109" y="39"/>
                      <a:pt x="109" y="39"/>
                    </a:cubicBezTo>
                    <a:cubicBezTo>
                      <a:pt x="109" y="39"/>
                      <a:pt x="109" y="39"/>
                      <a:pt x="108" y="40"/>
                    </a:cubicBezTo>
                    <a:cubicBezTo>
                      <a:pt x="105" y="27"/>
                      <a:pt x="103" y="14"/>
                      <a:pt x="103" y="0"/>
                    </a:cubicBezTo>
                    <a:cubicBezTo>
                      <a:pt x="0" y="0"/>
                      <a:pt x="0" y="0"/>
                      <a:pt x="0" y="0"/>
                    </a:cubicBezTo>
                    <a:cubicBezTo>
                      <a:pt x="0" y="0"/>
                      <a:pt x="0" y="0"/>
                      <a:pt x="0" y="0"/>
                    </a:cubicBezTo>
                    <a:cubicBezTo>
                      <a:pt x="4" y="25"/>
                      <a:pt x="20" y="52"/>
                      <a:pt x="17" y="79"/>
                    </a:cubicBezTo>
                    <a:cubicBezTo>
                      <a:pt x="17" y="82"/>
                      <a:pt x="17" y="85"/>
                      <a:pt x="17" y="89"/>
                    </a:cubicBezTo>
                    <a:cubicBezTo>
                      <a:pt x="0" y="96"/>
                      <a:pt x="22" y="120"/>
                      <a:pt x="25" y="130"/>
                    </a:cubicBezTo>
                    <a:cubicBezTo>
                      <a:pt x="25" y="133"/>
                      <a:pt x="25" y="137"/>
                      <a:pt x="25" y="140"/>
                    </a:cubicBezTo>
                    <a:cubicBezTo>
                      <a:pt x="118" y="140"/>
                      <a:pt x="118" y="140"/>
                      <a:pt x="118" y="140"/>
                    </a:cubicBezTo>
                    <a:cubicBezTo>
                      <a:pt x="118" y="138"/>
                      <a:pt x="118" y="135"/>
                      <a:pt x="118" y="133"/>
                    </a:cubicBezTo>
                    <a:cubicBezTo>
                      <a:pt x="120" y="138"/>
                      <a:pt x="124" y="139"/>
                      <a:pt x="128" y="131"/>
                    </a:cubicBezTo>
                    <a:cubicBezTo>
                      <a:pt x="129" y="130"/>
                      <a:pt x="129" y="130"/>
                      <a:pt x="129" y="130"/>
                    </a:cubicBezTo>
                    <a:cubicBezTo>
                      <a:pt x="129" y="133"/>
                      <a:pt x="129" y="135"/>
                      <a:pt x="130" y="138"/>
                    </a:cubicBezTo>
                    <a:cubicBezTo>
                      <a:pt x="131" y="139"/>
                      <a:pt x="131" y="139"/>
                      <a:pt x="131" y="140"/>
                    </a:cubicBezTo>
                    <a:cubicBezTo>
                      <a:pt x="227" y="140"/>
                      <a:pt x="227" y="140"/>
                      <a:pt x="227" y="140"/>
                    </a:cubicBezTo>
                    <a:cubicBezTo>
                      <a:pt x="226" y="135"/>
                      <a:pt x="225" y="129"/>
                      <a:pt x="225" y="123"/>
                    </a:cubicBezTo>
                    <a:cubicBezTo>
                      <a:pt x="224" y="116"/>
                      <a:pt x="226" y="109"/>
                      <a:pt x="225" y="103"/>
                    </a:cubicBezTo>
                    <a:cubicBezTo>
                      <a:pt x="224" y="97"/>
                      <a:pt x="220" y="92"/>
                      <a:pt x="220" y="86"/>
                    </a:cubicBezTo>
                    <a:cubicBezTo>
                      <a:pt x="221" y="76"/>
                      <a:pt x="229" y="63"/>
                      <a:pt x="230" y="53"/>
                    </a:cubicBezTo>
                    <a:cubicBezTo>
                      <a:pt x="234" y="36"/>
                      <a:pt x="234" y="18"/>
                      <a:pt x="233" y="0"/>
                    </a:cubicBezTo>
                    <a:cubicBezTo>
                      <a:pt x="118" y="0"/>
                      <a:pt x="118" y="0"/>
                      <a:pt x="118" y="0"/>
                    </a:cubicBezTo>
                    <a:cubicBezTo>
                      <a:pt x="118" y="5"/>
                      <a:pt x="119" y="11"/>
                      <a:pt x="119" y="16"/>
                    </a:cubicBezTo>
                    <a:close/>
                    <a:moveTo>
                      <a:pt x="110" y="139"/>
                    </a:moveTo>
                    <a:cubicBezTo>
                      <a:pt x="109" y="135"/>
                      <a:pt x="109" y="132"/>
                      <a:pt x="108" y="128"/>
                    </a:cubicBezTo>
                    <a:cubicBezTo>
                      <a:pt x="108" y="118"/>
                      <a:pt x="109" y="109"/>
                      <a:pt x="110" y="101"/>
                    </a:cubicBezTo>
                    <a:cubicBezTo>
                      <a:pt x="111" y="104"/>
                      <a:pt x="112" y="107"/>
                      <a:pt x="112" y="109"/>
                    </a:cubicBezTo>
                    <a:cubicBezTo>
                      <a:pt x="113" y="112"/>
                      <a:pt x="114" y="119"/>
                      <a:pt x="115" y="124"/>
                    </a:cubicBezTo>
                    <a:cubicBezTo>
                      <a:pt x="114" y="130"/>
                      <a:pt x="112" y="134"/>
                      <a:pt x="110" y="139"/>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80" name="Freeform 24"/>
              <p:cNvSpPr>
                <a:spLocks/>
              </p:cNvSpPr>
              <p:nvPr/>
            </p:nvSpPr>
            <p:spPr bwMode="auto">
              <a:xfrm>
                <a:off x="8356216" y="5219528"/>
                <a:ext cx="934335" cy="429950"/>
              </a:xfrm>
              <a:custGeom>
                <a:avLst/>
                <a:gdLst>
                  <a:gd name="T0" fmla="*/ 201 w 356"/>
                  <a:gd name="T1" fmla="*/ 32 h 164"/>
                  <a:gd name="T2" fmla="*/ 200 w 356"/>
                  <a:gd name="T3" fmla="*/ 34 h 164"/>
                  <a:gd name="T4" fmla="*/ 197 w 356"/>
                  <a:gd name="T5" fmla="*/ 28 h 164"/>
                  <a:gd name="T6" fmla="*/ 192 w 356"/>
                  <a:gd name="T7" fmla="*/ 0 h 164"/>
                  <a:gd name="T8" fmla="*/ 99 w 356"/>
                  <a:gd name="T9" fmla="*/ 0 h 164"/>
                  <a:gd name="T10" fmla="*/ 107 w 356"/>
                  <a:gd name="T11" fmla="*/ 33 h 164"/>
                  <a:gd name="T12" fmla="*/ 95 w 356"/>
                  <a:gd name="T13" fmla="*/ 47 h 164"/>
                  <a:gd name="T14" fmla="*/ 93 w 356"/>
                  <a:gd name="T15" fmla="*/ 49 h 164"/>
                  <a:gd name="T16" fmla="*/ 73 w 356"/>
                  <a:gd name="T17" fmla="*/ 65 h 164"/>
                  <a:gd name="T18" fmla="*/ 50 w 356"/>
                  <a:gd name="T19" fmla="*/ 83 h 164"/>
                  <a:gd name="T20" fmla="*/ 4 w 356"/>
                  <a:gd name="T21" fmla="*/ 112 h 164"/>
                  <a:gd name="T22" fmla="*/ 21 w 356"/>
                  <a:gd name="T23" fmla="*/ 126 h 164"/>
                  <a:gd name="T24" fmla="*/ 42 w 356"/>
                  <a:gd name="T25" fmla="*/ 130 h 164"/>
                  <a:gd name="T26" fmla="*/ 86 w 356"/>
                  <a:gd name="T27" fmla="*/ 124 h 164"/>
                  <a:gd name="T28" fmla="*/ 124 w 356"/>
                  <a:gd name="T29" fmla="*/ 109 h 164"/>
                  <a:gd name="T30" fmla="*/ 186 w 356"/>
                  <a:gd name="T31" fmla="*/ 100 h 164"/>
                  <a:gd name="T32" fmla="*/ 200 w 356"/>
                  <a:gd name="T33" fmla="*/ 62 h 164"/>
                  <a:gd name="T34" fmla="*/ 202 w 356"/>
                  <a:gd name="T35" fmla="*/ 41 h 164"/>
                  <a:gd name="T36" fmla="*/ 203 w 356"/>
                  <a:gd name="T37" fmla="*/ 42 h 164"/>
                  <a:gd name="T38" fmla="*/ 218 w 356"/>
                  <a:gd name="T39" fmla="*/ 70 h 164"/>
                  <a:gd name="T40" fmla="*/ 235 w 356"/>
                  <a:gd name="T41" fmla="*/ 121 h 164"/>
                  <a:gd name="T42" fmla="*/ 250 w 356"/>
                  <a:gd name="T43" fmla="*/ 124 h 164"/>
                  <a:gd name="T44" fmla="*/ 257 w 356"/>
                  <a:gd name="T45" fmla="*/ 137 h 164"/>
                  <a:gd name="T46" fmla="*/ 278 w 356"/>
                  <a:gd name="T47" fmla="*/ 157 h 164"/>
                  <a:gd name="T48" fmla="*/ 306 w 356"/>
                  <a:gd name="T49" fmla="*/ 164 h 164"/>
                  <a:gd name="T50" fmla="*/ 336 w 356"/>
                  <a:gd name="T51" fmla="*/ 164 h 164"/>
                  <a:gd name="T52" fmla="*/ 349 w 356"/>
                  <a:gd name="T53" fmla="*/ 154 h 164"/>
                  <a:gd name="T54" fmla="*/ 316 w 356"/>
                  <a:gd name="T55" fmla="*/ 98 h 164"/>
                  <a:gd name="T56" fmla="*/ 299 w 356"/>
                  <a:gd name="T57" fmla="*/ 70 h 164"/>
                  <a:gd name="T58" fmla="*/ 293 w 356"/>
                  <a:gd name="T59" fmla="*/ 56 h 164"/>
                  <a:gd name="T60" fmla="*/ 294 w 356"/>
                  <a:gd name="T61" fmla="*/ 55 h 164"/>
                  <a:gd name="T62" fmla="*/ 301 w 356"/>
                  <a:gd name="T63" fmla="*/ 0 h 164"/>
                  <a:gd name="T64" fmla="*/ 205 w 356"/>
                  <a:gd name="T65" fmla="*/ 0 h 164"/>
                  <a:gd name="T66" fmla="*/ 201 w 356"/>
                  <a:gd name="T67"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6" h="164">
                    <a:moveTo>
                      <a:pt x="201" y="32"/>
                    </a:moveTo>
                    <a:cubicBezTo>
                      <a:pt x="200" y="34"/>
                      <a:pt x="200" y="34"/>
                      <a:pt x="200" y="34"/>
                    </a:cubicBezTo>
                    <a:cubicBezTo>
                      <a:pt x="199" y="32"/>
                      <a:pt x="198" y="30"/>
                      <a:pt x="197" y="28"/>
                    </a:cubicBezTo>
                    <a:cubicBezTo>
                      <a:pt x="194" y="19"/>
                      <a:pt x="192" y="10"/>
                      <a:pt x="192" y="0"/>
                    </a:cubicBezTo>
                    <a:cubicBezTo>
                      <a:pt x="99" y="0"/>
                      <a:pt x="99" y="0"/>
                      <a:pt x="99" y="0"/>
                    </a:cubicBezTo>
                    <a:cubicBezTo>
                      <a:pt x="99" y="12"/>
                      <a:pt x="96" y="23"/>
                      <a:pt x="107" y="33"/>
                    </a:cubicBezTo>
                    <a:cubicBezTo>
                      <a:pt x="103" y="37"/>
                      <a:pt x="97" y="42"/>
                      <a:pt x="95" y="47"/>
                    </a:cubicBezTo>
                    <a:cubicBezTo>
                      <a:pt x="94" y="48"/>
                      <a:pt x="93" y="49"/>
                      <a:pt x="93" y="49"/>
                    </a:cubicBezTo>
                    <a:cubicBezTo>
                      <a:pt x="87" y="52"/>
                      <a:pt x="78" y="60"/>
                      <a:pt x="73" y="65"/>
                    </a:cubicBezTo>
                    <a:cubicBezTo>
                      <a:pt x="66" y="71"/>
                      <a:pt x="60" y="79"/>
                      <a:pt x="50" y="83"/>
                    </a:cubicBezTo>
                    <a:cubicBezTo>
                      <a:pt x="39" y="87"/>
                      <a:pt x="0" y="97"/>
                      <a:pt x="4" y="112"/>
                    </a:cubicBezTo>
                    <a:cubicBezTo>
                      <a:pt x="12" y="115"/>
                      <a:pt x="14" y="123"/>
                      <a:pt x="21" y="126"/>
                    </a:cubicBezTo>
                    <a:cubicBezTo>
                      <a:pt x="24" y="128"/>
                      <a:pt x="38" y="129"/>
                      <a:pt x="42" y="130"/>
                    </a:cubicBezTo>
                    <a:cubicBezTo>
                      <a:pt x="57" y="130"/>
                      <a:pt x="70" y="124"/>
                      <a:pt x="86" y="124"/>
                    </a:cubicBezTo>
                    <a:cubicBezTo>
                      <a:pt x="106" y="124"/>
                      <a:pt x="109" y="119"/>
                      <a:pt x="124" y="109"/>
                    </a:cubicBezTo>
                    <a:cubicBezTo>
                      <a:pt x="143" y="99"/>
                      <a:pt x="165" y="104"/>
                      <a:pt x="186" y="100"/>
                    </a:cubicBezTo>
                    <a:cubicBezTo>
                      <a:pt x="203" y="88"/>
                      <a:pt x="205" y="74"/>
                      <a:pt x="200" y="62"/>
                    </a:cubicBezTo>
                    <a:cubicBezTo>
                      <a:pt x="201" y="55"/>
                      <a:pt x="202" y="48"/>
                      <a:pt x="202" y="41"/>
                    </a:cubicBezTo>
                    <a:cubicBezTo>
                      <a:pt x="203" y="42"/>
                      <a:pt x="203" y="42"/>
                      <a:pt x="203" y="42"/>
                    </a:cubicBezTo>
                    <a:cubicBezTo>
                      <a:pt x="205" y="49"/>
                      <a:pt x="211" y="61"/>
                      <a:pt x="218" y="70"/>
                    </a:cubicBezTo>
                    <a:cubicBezTo>
                      <a:pt x="217" y="91"/>
                      <a:pt x="212" y="114"/>
                      <a:pt x="235" y="121"/>
                    </a:cubicBezTo>
                    <a:cubicBezTo>
                      <a:pt x="241" y="123"/>
                      <a:pt x="245" y="120"/>
                      <a:pt x="250" y="124"/>
                    </a:cubicBezTo>
                    <a:cubicBezTo>
                      <a:pt x="259" y="129"/>
                      <a:pt x="253" y="129"/>
                      <a:pt x="257" y="137"/>
                    </a:cubicBezTo>
                    <a:cubicBezTo>
                      <a:pt x="262" y="148"/>
                      <a:pt x="268" y="153"/>
                      <a:pt x="278" y="157"/>
                    </a:cubicBezTo>
                    <a:cubicBezTo>
                      <a:pt x="284" y="159"/>
                      <a:pt x="295" y="162"/>
                      <a:pt x="306" y="164"/>
                    </a:cubicBezTo>
                    <a:cubicBezTo>
                      <a:pt x="336" y="164"/>
                      <a:pt x="336" y="164"/>
                      <a:pt x="336" y="164"/>
                    </a:cubicBezTo>
                    <a:cubicBezTo>
                      <a:pt x="342" y="162"/>
                      <a:pt x="347" y="159"/>
                      <a:pt x="349" y="154"/>
                    </a:cubicBezTo>
                    <a:cubicBezTo>
                      <a:pt x="356" y="136"/>
                      <a:pt x="327" y="111"/>
                      <a:pt x="316" y="98"/>
                    </a:cubicBezTo>
                    <a:cubicBezTo>
                      <a:pt x="307" y="88"/>
                      <a:pt x="304" y="83"/>
                      <a:pt x="299" y="70"/>
                    </a:cubicBezTo>
                    <a:cubicBezTo>
                      <a:pt x="298" y="66"/>
                      <a:pt x="295" y="61"/>
                      <a:pt x="293" y="56"/>
                    </a:cubicBezTo>
                    <a:cubicBezTo>
                      <a:pt x="294" y="55"/>
                      <a:pt x="294" y="55"/>
                      <a:pt x="294" y="55"/>
                    </a:cubicBezTo>
                    <a:cubicBezTo>
                      <a:pt x="308" y="39"/>
                      <a:pt x="304" y="20"/>
                      <a:pt x="301" y="0"/>
                    </a:cubicBezTo>
                    <a:cubicBezTo>
                      <a:pt x="205" y="0"/>
                      <a:pt x="205" y="0"/>
                      <a:pt x="205" y="0"/>
                    </a:cubicBezTo>
                    <a:cubicBezTo>
                      <a:pt x="205" y="11"/>
                      <a:pt x="202" y="21"/>
                      <a:pt x="201" y="32"/>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81" name="Freeform 25"/>
              <p:cNvSpPr>
                <a:spLocks/>
              </p:cNvSpPr>
              <p:nvPr/>
            </p:nvSpPr>
            <p:spPr bwMode="auto">
              <a:xfrm>
                <a:off x="9159455" y="5649478"/>
                <a:ext cx="78880" cy="5555"/>
              </a:xfrm>
              <a:custGeom>
                <a:avLst/>
                <a:gdLst>
                  <a:gd name="T0" fmla="*/ 30 w 30"/>
                  <a:gd name="T1" fmla="*/ 0 h 2"/>
                  <a:gd name="T2" fmla="*/ 0 w 30"/>
                  <a:gd name="T3" fmla="*/ 0 h 2"/>
                  <a:gd name="T4" fmla="*/ 30 w 30"/>
                  <a:gd name="T5" fmla="*/ 0 h 2"/>
                </a:gdLst>
                <a:ahLst/>
                <a:cxnLst>
                  <a:cxn ang="0">
                    <a:pos x="T0" y="T1"/>
                  </a:cxn>
                  <a:cxn ang="0">
                    <a:pos x="T2" y="T3"/>
                  </a:cxn>
                  <a:cxn ang="0">
                    <a:pos x="T4" y="T5"/>
                  </a:cxn>
                </a:cxnLst>
                <a:rect l="0" t="0" r="r" b="b"/>
                <a:pathLst>
                  <a:path w="30" h="2">
                    <a:moveTo>
                      <a:pt x="30" y="0"/>
                    </a:moveTo>
                    <a:cubicBezTo>
                      <a:pt x="0" y="0"/>
                      <a:pt x="0" y="0"/>
                      <a:pt x="0" y="0"/>
                    </a:cubicBezTo>
                    <a:cubicBezTo>
                      <a:pt x="10" y="2"/>
                      <a:pt x="21" y="2"/>
                      <a:pt x="30"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2" name="Freeform 26"/>
              <p:cNvSpPr>
                <a:spLocks/>
              </p:cNvSpPr>
              <p:nvPr/>
            </p:nvSpPr>
            <p:spPr bwMode="auto">
              <a:xfrm>
                <a:off x="8670623" y="1678830"/>
                <a:ext cx="65548" cy="2222"/>
              </a:xfrm>
              <a:custGeom>
                <a:avLst/>
                <a:gdLst>
                  <a:gd name="T0" fmla="*/ 8 w 25"/>
                  <a:gd name="T1" fmla="*/ 0 h 1"/>
                  <a:gd name="T2" fmla="*/ 0 w 25"/>
                  <a:gd name="T3" fmla="*/ 1 h 1"/>
                  <a:gd name="T4" fmla="*/ 25 w 25"/>
                  <a:gd name="T5" fmla="*/ 1 h 1"/>
                  <a:gd name="T6" fmla="*/ 8 w 25"/>
                  <a:gd name="T7" fmla="*/ 0 h 1"/>
                </a:gdLst>
                <a:ahLst/>
                <a:cxnLst>
                  <a:cxn ang="0">
                    <a:pos x="T0" y="T1"/>
                  </a:cxn>
                  <a:cxn ang="0">
                    <a:pos x="T2" y="T3"/>
                  </a:cxn>
                  <a:cxn ang="0">
                    <a:pos x="T4" y="T5"/>
                  </a:cxn>
                  <a:cxn ang="0">
                    <a:pos x="T6" y="T7"/>
                  </a:cxn>
                </a:cxnLst>
                <a:rect l="0" t="0" r="r" b="b"/>
                <a:pathLst>
                  <a:path w="25" h="1">
                    <a:moveTo>
                      <a:pt x="8" y="0"/>
                    </a:moveTo>
                    <a:cubicBezTo>
                      <a:pt x="5" y="0"/>
                      <a:pt x="2" y="0"/>
                      <a:pt x="0" y="1"/>
                    </a:cubicBezTo>
                    <a:cubicBezTo>
                      <a:pt x="25" y="1"/>
                      <a:pt x="25" y="1"/>
                      <a:pt x="25" y="1"/>
                    </a:cubicBezTo>
                    <a:cubicBezTo>
                      <a:pt x="20" y="0"/>
                      <a:pt x="14" y="0"/>
                      <a:pt x="8" y="0"/>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4" name="Freeform 27"/>
              <p:cNvSpPr>
                <a:spLocks/>
              </p:cNvSpPr>
              <p:nvPr/>
            </p:nvSpPr>
            <p:spPr bwMode="auto">
              <a:xfrm>
                <a:off x="8219565" y="2510955"/>
                <a:ext cx="1042101" cy="367735"/>
              </a:xfrm>
              <a:custGeom>
                <a:avLst/>
                <a:gdLst>
                  <a:gd name="T0" fmla="*/ 14 w 397"/>
                  <a:gd name="T1" fmla="*/ 34 h 140"/>
                  <a:gd name="T2" fmla="*/ 16 w 397"/>
                  <a:gd name="T3" fmla="*/ 64 h 140"/>
                  <a:gd name="T4" fmla="*/ 13 w 397"/>
                  <a:gd name="T5" fmla="*/ 102 h 140"/>
                  <a:gd name="T6" fmla="*/ 0 w 397"/>
                  <a:gd name="T7" fmla="*/ 140 h 140"/>
                  <a:gd name="T8" fmla="*/ 390 w 397"/>
                  <a:gd name="T9" fmla="*/ 140 h 140"/>
                  <a:gd name="T10" fmla="*/ 394 w 397"/>
                  <a:gd name="T11" fmla="*/ 48 h 140"/>
                  <a:gd name="T12" fmla="*/ 393 w 397"/>
                  <a:gd name="T13" fmla="*/ 34 h 140"/>
                  <a:gd name="T14" fmla="*/ 396 w 397"/>
                  <a:gd name="T15" fmla="*/ 0 h 140"/>
                  <a:gd name="T16" fmla="*/ 24 w 397"/>
                  <a:gd name="T17" fmla="*/ 0 h 140"/>
                  <a:gd name="T18" fmla="*/ 14 w 397"/>
                  <a:gd name="T19" fmla="*/ 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40">
                    <a:moveTo>
                      <a:pt x="14" y="34"/>
                    </a:moveTo>
                    <a:cubicBezTo>
                      <a:pt x="17" y="48"/>
                      <a:pt x="19" y="50"/>
                      <a:pt x="16" y="64"/>
                    </a:cubicBezTo>
                    <a:cubicBezTo>
                      <a:pt x="14" y="77"/>
                      <a:pt x="15" y="89"/>
                      <a:pt x="13" y="102"/>
                    </a:cubicBezTo>
                    <a:cubicBezTo>
                      <a:pt x="11" y="115"/>
                      <a:pt x="4" y="127"/>
                      <a:pt x="0" y="140"/>
                    </a:cubicBezTo>
                    <a:cubicBezTo>
                      <a:pt x="390" y="140"/>
                      <a:pt x="390" y="140"/>
                      <a:pt x="390" y="140"/>
                    </a:cubicBezTo>
                    <a:cubicBezTo>
                      <a:pt x="395" y="111"/>
                      <a:pt x="395" y="80"/>
                      <a:pt x="394" y="48"/>
                    </a:cubicBezTo>
                    <a:cubicBezTo>
                      <a:pt x="393" y="43"/>
                      <a:pt x="393" y="39"/>
                      <a:pt x="393" y="34"/>
                    </a:cubicBezTo>
                    <a:cubicBezTo>
                      <a:pt x="396" y="26"/>
                      <a:pt x="397" y="13"/>
                      <a:pt x="396" y="0"/>
                    </a:cubicBezTo>
                    <a:cubicBezTo>
                      <a:pt x="24" y="0"/>
                      <a:pt x="24" y="0"/>
                      <a:pt x="24" y="0"/>
                    </a:cubicBezTo>
                    <a:cubicBezTo>
                      <a:pt x="16" y="11"/>
                      <a:pt x="11" y="23"/>
                      <a:pt x="14" y="3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5" name="Freeform 28"/>
              <p:cNvSpPr>
                <a:spLocks/>
              </p:cNvSpPr>
              <p:nvPr/>
            </p:nvSpPr>
            <p:spPr bwMode="auto">
              <a:xfrm>
                <a:off x="8510642" y="1681052"/>
                <a:ext cx="425506" cy="431061"/>
              </a:xfrm>
              <a:custGeom>
                <a:avLst/>
                <a:gdLst>
                  <a:gd name="T0" fmla="*/ 149 w 162"/>
                  <a:gd name="T1" fmla="*/ 162 h 164"/>
                  <a:gd name="T2" fmla="*/ 153 w 162"/>
                  <a:gd name="T3" fmla="*/ 143 h 164"/>
                  <a:gd name="T4" fmla="*/ 155 w 162"/>
                  <a:gd name="T5" fmla="*/ 140 h 164"/>
                  <a:gd name="T6" fmla="*/ 158 w 162"/>
                  <a:gd name="T7" fmla="*/ 130 h 164"/>
                  <a:gd name="T8" fmla="*/ 158 w 162"/>
                  <a:gd name="T9" fmla="*/ 119 h 164"/>
                  <a:gd name="T10" fmla="*/ 159 w 162"/>
                  <a:gd name="T11" fmla="*/ 107 h 164"/>
                  <a:gd name="T12" fmla="*/ 161 w 162"/>
                  <a:gd name="T13" fmla="*/ 95 h 164"/>
                  <a:gd name="T14" fmla="*/ 161 w 162"/>
                  <a:gd name="T15" fmla="*/ 84 h 164"/>
                  <a:gd name="T16" fmla="*/ 161 w 162"/>
                  <a:gd name="T17" fmla="*/ 74 h 164"/>
                  <a:gd name="T18" fmla="*/ 159 w 162"/>
                  <a:gd name="T19" fmla="*/ 64 h 164"/>
                  <a:gd name="T20" fmla="*/ 150 w 162"/>
                  <a:gd name="T21" fmla="*/ 42 h 164"/>
                  <a:gd name="T22" fmla="*/ 151 w 162"/>
                  <a:gd name="T23" fmla="*/ 48 h 164"/>
                  <a:gd name="T24" fmla="*/ 141 w 162"/>
                  <a:gd name="T25" fmla="*/ 29 h 164"/>
                  <a:gd name="T26" fmla="*/ 140 w 162"/>
                  <a:gd name="T27" fmla="*/ 26 h 164"/>
                  <a:gd name="T28" fmla="*/ 138 w 162"/>
                  <a:gd name="T29" fmla="*/ 24 h 164"/>
                  <a:gd name="T30" fmla="*/ 131 w 162"/>
                  <a:gd name="T31" fmla="*/ 22 h 164"/>
                  <a:gd name="T32" fmla="*/ 133 w 162"/>
                  <a:gd name="T33" fmla="*/ 24 h 164"/>
                  <a:gd name="T34" fmla="*/ 123 w 162"/>
                  <a:gd name="T35" fmla="*/ 19 h 164"/>
                  <a:gd name="T36" fmla="*/ 112 w 162"/>
                  <a:gd name="T37" fmla="*/ 5 h 164"/>
                  <a:gd name="T38" fmla="*/ 112 w 162"/>
                  <a:gd name="T39" fmla="*/ 12 h 164"/>
                  <a:gd name="T40" fmla="*/ 86 w 162"/>
                  <a:gd name="T41" fmla="*/ 0 h 164"/>
                  <a:gd name="T42" fmla="*/ 61 w 162"/>
                  <a:gd name="T43" fmla="*/ 0 h 164"/>
                  <a:gd name="T44" fmla="*/ 49 w 162"/>
                  <a:gd name="T45" fmla="*/ 7 h 164"/>
                  <a:gd name="T46" fmla="*/ 32 w 162"/>
                  <a:gd name="T47" fmla="*/ 13 h 164"/>
                  <a:gd name="T48" fmla="*/ 31 w 162"/>
                  <a:gd name="T49" fmla="*/ 13 h 164"/>
                  <a:gd name="T50" fmla="*/ 35 w 162"/>
                  <a:gd name="T51" fmla="*/ 18 h 164"/>
                  <a:gd name="T52" fmla="*/ 13 w 162"/>
                  <a:gd name="T53" fmla="*/ 37 h 164"/>
                  <a:gd name="T54" fmla="*/ 22 w 162"/>
                  <a:gd name="T55" fmla="*/ 37 h 164"/>
                  <a:gd name="T56" fmla="*/ 9 w 162"/>
                  <a:gd name="T57" fmla="*/ 91 h 164"/>
                  <a:gd name="T58" fmla="*/ 16 w 162"/>
                  <a:gd name="T59" fmla="*/ 102 h 164"/>
                  <a:gd name="T60" fmla="*/ 13 w 162"/>
                  <a:gd name="T61" fmla="*/ 115 h 164"/>
                  <a:gd name="T62" fmla="*/ 23 w 162"/>
                  <a:gd name="T63" fmla="*/ 133 h 164"/>
                  <a:gd name="T64" fmla="*/ 25 w 162"/>
                  <a:gd name="T65" fmla="*/ 142 h 164"/>
                  <a:gd name="T66" fmla="*/ 29 w 162"/>
                  <a:gd name="T67" fmla="*/ 142 h 164"/>
                  <a:gd name="T68" fmla="*/ 33 w 162"/>
                  <a:gd name="T69" fmla="*/ 157 h 164"/>
                  <a:gd name="T70" fmla="*/ 36 w 162"/>
                  <a:gd name="T71" fmla="*/ 164 h 164"/>
                  <a:gd name="T72" fmla="*/ 149 w 162"/>
                  <a:gd name="T73" fmla="*/ 164 h 164"/>
                  <a:gd name="T74" fmla="*/ 149 w 162"/>
                  <a:gd name="T75" fmla="*/ 16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4">
                    <a:moveTo>
                      <a:pt x="149" y="162"/>
                    </a:moveTo>
                    <a:cubicBezTo>
                      <a:pt x="151" y="156"/>
                      <a:pt x="152" y="150"/>
                      <a:pt x="153" y="143"/>
                    </a:cubicBezTo>
                    <a:cubicBezTo>
                      <a:pt x="154" y="142"/>
                      <a:pt x="155" y="141"/>
                      <a:pt x="155" y="140"/>
                    </a:cubicBezTo>
                    <a:cubicBezTo>
                      <a:pt x="156" y="137"/>
                      <a:pt x="157" y="134"/>
                      <a:pt x="158" y="130"/>
                    </a:cubicBezTo>
                    <a:cubicBezTo>
                      <a:pt x="158" y="127"/>
                      <a:pt x="158" y="123"/>
                      <a:pt x="158" y="119"/>
                    </a:cubicBezTo>
                    <a:cubicBezTo>
                      <a:pt x="159" y="115"/>
                      <a:pt x="159" y="111"/>
                      <a:pt x="159" y="107"/>
                    </a:cubicBezTo>
                    <a:cubicBezTo>
                      <a:pt x="160" y="103"/>
                      <a:pt x="160" y="99"/>
                      <a:pt x="161" y="95"/>
                    </a:cubicBezTo>
                    <a:cubicBezTo>
                      <a:pt x="162" y="91"/>
                      <a:pt x="161" y="88"/>
                      <a:pt x="161" y="84"/>
                    </a:cubicBezTo>
                    <a:cubicBezTo>
                      <a:pt x="161" y="81"/>
                      <a:pt x="161" y="77"/>
                      <a:pt x="161" y="74"/>
                    </a:cubicBezTo>
                    <a:cubicBezTo>
                      <a:pt x="160" y="71"/>
                      <a:pt x="160" y="67"/>
                      <a:pt x="159" y="64"/>
                    </a:cubicBezTo>
                    <a:cubicBezTo>
                      <a:pt x="157" y="60"/>
                      <a:pt x="152" y="45"/>
                      <a:pt x="150" y="42"/>
                    </a:cubicBezTo>
                    <a:cubicBezTo>
                      <a:pt x="150" y="44"/>
                      <a:pt x="151" y="46"/>
                      <a:pt x="151" y="48"/>
                    </a:cubicBezTo>
                    <a:cubicBezTo>
                      <a:pt x="148" y="41"/>
                      <a:pt x="144" y="33"/>
                      <a:pt x="141" y="29"/>
                    </a:cubicBezTo>
                    <a:cubicBezTo>
                      <a:pt x="140" y="26"/>
                      <a:pt x="140" y="26"/>
                      <a:pt x="140" y="26"/>
                    </a:cubicBezTo>
                    <a:cubicBezTo>
                      <a:pt x="140" y="25"/>
                      <a:pt x="139" y="25"/>
                      <a:pt x="138" y="24"/>
                    </a:cubicBezTo>
                    <a:cubicBezTo>
                      <a:pt x="136" y="24"/>
                      <a:pt x="133" y="23"/>
                      <a:pt x="131" y="22"/>
                    </a:cubicBezTo>
                    <a:cubicBezTo>
                      <a:pt x="132" y="23"/>
                      <a:pt x="133" y="23"/>
                      <a:pt x="133" y="24"/>
                    </a:cubicBezTo>
                    <a:cubicBezTo>
                      <a:pt x="130" y="23"/>
                      <a:pt x="127" y="22"/>
                      <a:pt x="123" y="19"/>
                    </a:cubicBezTo>
                    <a:cubicBezTo>
                      <a:pt x="119" y="15"/>
                      <a:pt x="116" y="9"/>
                      <a:pt x="112" y="5"/>
                    </a:cubicBezTo>
                    <a:cubicBezTo>
                      <a:pt x="113" y="7"/>
                      <a:pt x="112" y="10"/>
                      <a:pt x="112" y="12"/>
                    </a:cubicBezTo>
                    <a:cubicBezTo>
                      <a:pt x="104" y="6"/>
                      <a:pt x="95" y="2"/>
                      <a:pt x="86" y="0"/>
                    </a:cubicBezTo>
                    <a:cubicBezTo>
                      <a:pt x="61" y="0"/>
                      <a:pt x="61" y="0"/>
                      <a:pt x="61" y="0"/>
                    </a:cubicBezTo>
                    <a:cubicBezTo>
                      <a:pt x="57" y="1"/>
                      <a:pt x="55" y="4"/>
                      <a:pt x="49" y="7"/>
                    </a:cubicBezTo>
                    <a:cubicBezTo>
                      <a:pt x="45" y="10"/>
                      <a:pt x="39" y="12"/>
                      <a:pt x="32" y="13"/>
                    </a:cubicBezTo>
                    <a:cubicBezTo>
                      <a:pt x="31" y="13"/>
                      <a:pt x="31" y="13"/>
                      <a:pt x="31" y="13"/>
                    </a:cubicBezTo>
                    <a:cubicBezTo>
                      <a:pt x="32" y="14"/>
                      <a:pt x="33" y="17"/>
                      <a:pt x="35" y="18"/>
                    </a:cubicBezTo>
                    <a:cubicBezTo>
                      <a:pt x="26" y="20"/>
                      <a:pt x="14" y="27"/>
                      <a:pt x="13" y="37"/>
                    </a:cubicBezTo>
                    <a:cubicBezTo>
                      <a:pt x="16" y="36"/>
                      <a:pt x="19" y="37"/>
                      <a:pt x="22" y="37"/>
                    </a:cubicBezTo>
                    <a:cubicBezTo>
                      <a:pt x="13" y="48"/>
                      <a:pt x="0" y="76"/>
                      <a:pt x="9" y="91"/>
                    </a:cubicBezTo>
                    <a:cubicBezTo>
                      <a:pt x="11" y="94"/>
                      <a:pt x="14" y="100"/>
                      <a:pt x="16" y="102"/>
                    </a:cubicBezTo>
                    <a:cubicBezTo>
                      <a:pt x="13" y="104"/>
                      <a:pt x="13" y="110"/>
                      <a:pt x="13" y="115"/>
                    </a:cubicBezTo>
                    <a:cubicBezTo>
                      <a:pt x="12" y="126"/>
                      <a:pt x="16" y="127"/>
                      <a:pt x="23" y="133"/>
                    </a:cubicBezTo>
                    <a:cubicBezTo>
                      <a:pt x="23" y="136"/>
                      <a:pt x="24" y="139"/>
                      <a:pt x="25" y="142"/>
                    </a:cubicBezTo>
                    <a:cubicBezTo>
                      <a:pt x="27" y="143"/>
                      <a:pt x="23" y="144"/>
                      <a:pt x="29" y="142"/>
                    </a:cubicBezTo>
                    <a:cubicBezTo>
                      <a:pt x="33" y="145"/>
                      <a:pt x="30" y="153"/>
                      <a:pt x="33" y="157"/>
                    </a:cubicBezTo>
                    <a:cubicBezTo>
                      <a:pt x="34" y="159"/>
                      <a:pt x="35" y="161"/>
                      <a:pt x="36" y="164"/>
                    </a:cubicBezTo>
                    <a:cubicBezTo>
                      <a:pt x="149" y="164"/>
                      <a:pt x="149" y="164"/>
                      <a:pt x="149" y="164"/>
                    </a:cubicBezTo>
                    <a:cubicBezTo>
                      <a:pt x="149" y="163"/>
                      <a:pt x="149" y="163"/>
                      <a:pt x="149" y="162"/>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7" name="Freeform 29"/>
              <p:cNvSpPr>
                <a:spLocks/>
              </p:cNvSpPr>
              <p:nvPr/>
            </p:nvSpPr>
            <p:spPr bwMode="auto">
              <a:xfrm>
                <a:off x="8281780" y="2112113"/>
                <a:ext cx="977664" cy="398842"/>
              </a:xfrm>
              <a:custGeom>
                <a:avLst/>
                <a:gdLst>
                  <a:gd name="T0" fmla="*/ 123 w 372"/>
                  <a:gd name="T1" fmla="*/ 0 h 152"/>
                  <a:gd name="T2" fmla="*/ 134 w 372"/>
                  <a:gd name="T3" fmla="*/ 26 h 152"/>
                  <a:gd name="T4" fmla="*/ 136 w 372"/>
                  <a:gd name="T5" fmla="*/ 29 h 152"/>
                  <a:gd name="T6" fmla="*/ 137 w 372"/>
                  <a:gd name="T7" fmla="*/ 48 h 152"/>
                  <a:gd name="T8" fmla="*/ 132 w 372"/>
                  <a:gd name="T9" fmla="*/ 61 h 152"/>
                  <a:gd name="T10" fmla="*/ 133 w 372"/>
                  <a:gd name="T11" fmla="*/ 54 h 152"/>
                  <a:gd name="T12" fmla="*/ 116 w 372"/>
                  <a:gd name="T13" fmla="*/ 66 h 152"/>
                  <a:gd name="T14" fmla="*/ 122 w 372"/>
                  <a:gd name="T15" fmla="*/ 65 h 152"/>
                  <a:gd name="T16" fmla="*/ 114 w 372"/>
                  <a:gd name="T17" fmla="*/ 71 h 152"/>
                  <a:gd name="T18" fmla="*/ 116 w 372"/>
                  <a:gd name="T19" fmla="*/ 66 h 152"/>
                  <a:gd name="T20" fmla="*/ 68 w 372"/>
                  <a:gd name="T21" fmla="*/ 99 h 152"/>
                  <a:gd name="T22" fmla="*/ 21 w 372"/>
                  <a:gd name="T23" fmla="*/ 130 h 152"/>
                  <a:gd name="T24" fmla="*/ 0 w 372"/>
                  <a:gd name="T25" fmla="*/ 152 h 152"/>
                  <a:gd name="T26" fmla="*/ 372 w 372"/>
                  <a:gd name="T27" fmla="*/ 152 h 152"/>
                  <a:gd name="T28" fmla="*/ 363 w 372"/>
                  <a:gd name="T29" fmla="*/ 117 h 152"/>
                  <a:gd name="T30" fmla="*/ 345 w 372"/>
                  <a:gd name="T31" fmla="*/ 89 h 152"/>
                  <a:gd name="T32" fmla="*/ 239 w 372"/>
                  <a:gd name="T33" fmla="*/ 49 h 152"/>
                  <a:gd name="T34" fmla="*/ 237 w 372"/>
                  <a:gd name="T35" fmla="*/ 48 h 152"/>
                  <a:gd name="T36" fmla="*/ 229 w 372"/>
                  <a:gd name="T37" fmla="*/ 40 h 152"/>
                  <a:gd name="T38" fmla="*/ 226 w 372"/>
                  <a:gd name="T39" fmla="*/ 23 h 152"/>
                  <a:gd name="T40" fmla="*/ 236 w 372"/>
                  <a:gd name="T41" fmla="*/ 0 h 152"/>
                  <a:gd name="T42" fmla="*/ 123 w 372"/>
                  <a:gd name="T4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2" h="152">
                    <a:moveTo>
                      <a:pt x="123" y="0"/>
                    </a:moveTo>
                    <a:cubicBezTo>
                      <a:pt x="127" y="9"/>
                      <a:pt x="132" y="23"/>
                      <a:pt x="134" y="26"/>
                    </a:cubicBezTo>
                    <a:cubicBezTo>
                      <a:pt x="134" y="26"/>
                      <a:pt x="135" y="28"/>
                      <a:pt x="136" y="29"/>
                    </a:cubicBezTo>
                    <a:cubicBezTo>
                      <a:pt x="136" y="35"/>
                      <a:pt x="137" y="41"/>
                      <a:pt x="137" y="48"/>
                    </a:cubicBezTo>
                    <a:cubicBezTo>
                      <a:pt x="134" y="50"/>
                      <a:pt x="133" y="55"/>
                      <a:pt x="132" y="61"/>
                    </a:cubicBezTo>
                    <a:cubicBezTo>
                      <a:pt x="131" y="58"/>
                      <a:pt x="131" y="56"/>
                      <a:pt x="133" y="54"/>
                    </a:cubicBezTo>
                    <a:cubicBezTo>
                      <a:pt x="129" y="60"/>
                      <a:pt x="121" y="61"/>
                      <a:pt x="116" y="66"/>
                    </a:cubicBezTo>
                    <a:cubicBezTo>
                      <a:pt x="118" y="66"/>
                      <a:pt x="120" y="65"/>
                      <a:pt x="122" y="65"/>
                    </a:cubicBezTo>
                    <a:cubicBezTo>
                      <a:pt x="114" y="71"/>
                      <a:pt x="114" y="71"/>
                      <a:pt x="114" y="71"/>
                    </a:cubicBezTo>
                    <a:cubicBezTo>
                      <a:pt x="114" y="69"/>
                      <a:pt x="115" y="68"/>
                      <a:pt x="116" y="66"/>
                    </a:cubicBezTo>
                    <a:cubicBezTo>
                      <a:pt x="99" y="73"/>
                      <a:pt x="85" y="89"/>
                      <a:pt x="68" y="99"/>
                    </a:cubicBezTo>
                    <a:cubicBezTo>
                      <a:pt x="52" y="108"/>
                      <a:pt x="38" y="118"/>
                      <a:pt x="21" y="130"/>
                    </a:cubicBezTo>
                    <a:cubicBezTo>
                      <a:pt x="14" y="135"/>
                      <a:pt x="6" y="143"/>
                      <a:pt x="0" y="152"/>
                    </a:cubicBezTo>
                    <a:cubicBezTo>
                      <a:pt x="372" y="152"/>
                      <a:pt x="372" y="152"/>
                      <a:pt x="372" y="152"/>
                    </a:cubicBezTo>
                    <a:cubicBezTo>
                      <a:pt x="371" y="139"/>
                      <a:pt x="368" y="126"/>
                      <a:pt x="363" y="117"/>
                    </a:cubicBezTo>
                    <a:cubicBezTo>
                      <a:pt x="361" y="107"/>
                      <a:pt x="356" y="98"/>
                      <a:pt x="345" y="89"/>
                    </a:cubicBezTo>
                    <a:cubicBezTo>
                      <a:pt x="317" y="66"/>
                      <a:pt x="277" y="53"/>
                      <a:pt x="239" y="49"/>
                    </a:cubicBezTo>
                    <a:cubicBezTo>
                      <a:pt x="239" y="49"/>
                      <a:pt x="238" y="48"/>
                      <a:pt x="237" y="48"/>
                    </a:cubicBezTo>
                    <a:cubicBezTo>
                      <a:pt x="235" y="46"/>
                      <a:pt x="232" y="43"/>
                      <a:pt x="229" y="40"/>
                    </a:cubicBezTo>
                    <a:cubicBezTo>
                      <a:pt x="229" y="35"/>
                      <a:pt x="227" y="30"/>
                      <a:pt x="226" y="23"/>
                    </a:cubicBezTo>
                    <a:cubicBezTo>
                      <a:pt x="229" y="15"/>
                      <a:pt x="232" y="8"/>
                      <a:pt x="236" y="0"/>
                    </a:cubicBezTo>
                    <a:lnTo>
                      <a:pt x="123"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8" name="Freeform 30"/>
              <p:cNvSpPr>
                <a:spLocks/>
              </p:cNvSpPr>
              <p:nvPr/>
            </p:nvSpPr>
            <p:spPr bwMode="auto">
              <a:xfrm>
                <a:off x="8423985" y="4023001"/>
                <a:ext cx="732137" cy="429950"/>
              </a:xfrm>
              <a:custGeom>
                <a:avLst/>
                <a:gdLst>
                  <a:gd name="T0" fmla="*/ 4 w 279"/>
                  <a:gd name="T1" fmla="*/ 76 h 164"/>
                  <a:gd name="T2" fmla="*/ 14 w 279"/>
                  <a:gd name="T3" fmla="*/ 164 h 164"/>
                  <a:gd name="T4" fmla="*/ 145 w 279"/>
                  <a:gd name="T5" fmla="*/ 164 h 164"/>
                  <a:gd name="T6" fmla="*/ 150 w 279"/>
                  <a:gd name="T7" fmla="*/ 120 h 164"/>
                  <a:gd name="T8" fmla="*/ 145 w 279"/>
                  <a:gd name="T9" fmla="*/ 101 h 164"/>
                  <a:gd name="T10" fmla="*/ 140 w 279"/>
                  <a:gd name="T11" fmla="*/ 19 h 164"/>
                  <a:gd name="T12" fmla="*/ 142 w 279"/>
                  <a:gd name="T13" fmla="*/ 22 h 164"/>
                  <a:gd name="T14" fmla="*/ 161 w 279"/>
                  <a:gd name="T15" fmla="*/ 85 h 164"/>
                  <a:gd name="T16" fmla="*/ 162 w 279"/>
                  <a:gd name="T17" fmla="*/ 90 h 164"/>
                  <a:gd name="T18" fmla="*/ 173 w 279"/>
                  <a:gd name="T19" fmla="*/ 154 h 164"/>
                  <a:gd name="T20" fmla="*/ 173 w 279"/>
                  <a:gd name="T21" fmla="*/ 164 h 164"/>
                  <a:gd name="T22" fmla="*/ 273 w 279"/>
                  <a:gd name="T23" fmla="*/ 164 h 164"/>
                  <a:gd name="T24" fmla="*/ 278 w 279"/>
                  <a:gd name="T25" fmla="*/ 106 h 164"/>
                  <a:gd name="T26" fmla="*/ 277 w 279"/>
                  <a:gd name="T27" fmla="*/ 24 h 164"/>
                  <a:gd name="T28" fmla="*/ 279 w 279"/>
                  <a:gd name="T29" fmla="*/ 0 h 164"/>
                  <a:gd name="T30" fmla="*/ 0 w 279"/>
                  <a:gd name="T31" fmla="*/ 0 h 164"/>
                  <a:gd name="T32" fmla="*/ 4 w 279"/>
                  <a:gd name="T33" fmla="*/ 7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 h="164">
                    <a:moveTo>
                      <a:pt x="4" y="76"/>
                    </a:moveTo>
                    <a:cubicBezTo>
                      <a:pt x="3" y="106"/>
                      <a:pt x="8" y="135"/>
                      <a:pt x="14" y="164"/>
                    </a:cubicBezTo>
                    <a:cubicBezTo>
                      <a:pt x="145" y="164"/>
                      <a:pt x="145" y="164"/>
                      <a:pt x="145" y="164"/>
                    </a:cubicBezTo>
                    <a:cubicBezTo>
                      <a:pt x="148" y="148"/>
                      <a:pt x="153" y="137"/>
                      <a:pt x="150" y="120"/>
                    </a:cubicBezTo>
                    <a:cubicBezTo>
                      <a:pt x="149" y="113"/>
                      <a:pt x="147" y="107"/>
                      <a:pt x="145" y="101"/>
                    </a:cubicBezTo>
                    <a:cubicBezTo>
                      <a:pt x="152" y="75"/>
                      <a:pt x="143" y="44"/>
                      <a:pt x="140" y="19"/>
                    </a:cubicBezTo>
                    <a:cubicBezTo>
                      <a:pt x="141" y="21"/>
                      <a:pt x="141" y="22"/>
                      <a:pt x="142" y="22"/>
                    </a:cubicBezTo>
                    <a:cubicBezTo>
                      <a:pt x="155" y="40"/>
                      <a:pt x="156" y="63"/>
                      <a:pt x="161" y="85"/>
                    </a:cubicBezTo>
                    <a:cubicBezTo>
                      <a:pt x="161" y="87"/>
                      <a:pt x="162" y="89"/>
                      <a:pt x="162" y="90"/>
                    </a:cubicBezTo>
                    <a:cubicBezTo>
                      <a:pt x="166" y="112"/>
                      <a:pt x="173" y="130"/>
                      <a:pt x="173" y="154"/>
                    </a:cubicBezTo>
                    <a:cubicBezTo>
                      <a:pt x="173" y="157"/>
                      <a:pt x="173" y="161"/>
                      <a:pt x="173" y="164"/>
                    </a:cubicBezTo>
                    <a:cubicBezTo>
                      <a:pt x="273" y="164"/>
                      <a:pt x="273" y="164"/>
                      <a:pt x="273" y="164"/>
                    </a:cubicBezTo>
                    <a:cubicBezTo>
                      <a:pt x="274" y="144"/>
                      <a:pt x="278" y="125"/>
                      <a:pt x="278" y="106"/>
                    </a:cubicBezTo>
                    <a:cubicBezTo>
                      <a:pt x="279" y="79"/>
                      <a:pt x="276" y="52"/>
                      <a:pt x="277" y="24"/>
                    </a:cubicBezTo>
                    <a:cubicBezTo>
                      <a:pt x="277" y="16"/>
                      <a:pt x="278" y="8"/>
                      <a:pt x="279" y="0"/>
                    </a:cubicBezTo>
                    <a:cubicBezTo>
                      <a:pt x="0" y="0"/>
                      <a:pt x="0" y="0"/>
                      <a:pt x="0" y="0"/>
                    </a:cubicBezTo>
                    <a:cubicBezTo>
                      <a:pt x="3" y="25"/>
                      <a:pt x="6" y="49"/>
                      <a:pt x="4" y="7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89" name="Freeform 31"/>
              <p:cNvSpPr>
                <a:spLocks/>
              </p:cNvSpPr>
              <p:nvPr/>
            </p:nvSpPr>
            <p:spPr bwMode="auto">
              <a:xfrm>
                <a:off x="8387323" y="3655266"/>
                <a:ext cx="772132" cy="367735"/>
              </a:xfrm>
              <a:custGeom>
                <a:avLst/>
                <a:gdLst>
                  <a:gd name="T0" fmla="*/ 1 w 294"/>
                  <a:gd name="T1" fmla="*/ 6 h 140"/>
                  <a:gd name="T2" fmla="*/ 10 w 294"/>
                  <a:gd name="T3" fmla="*/ 111 h 140"/>
                  <a:gd name="T4" fmla="*/ 14 w 294"/>
                  <a:gd name="T5" fmla="*/ 140 h 140"/>
                  <a:gd name="T6" fmla="*/ 293 w 294"/>
                  <a:gd name="T7" fmla="*/ 140 h 140"/>
                  <a:gd name="T8" fmla="*/ 293 w 294"/>
                  <a:gd name="T9" fmla="*/ 114 h 140"/>
                  <a:gd name="T10" fmla="*/ 288 w 294"/>
                  <a:gd name="T11" fmla="*/ 72 h 140"/>
                  <a:gd name="T12" fmla="*/ 287 w 294"/>
                  <a:gd name="T13" fmla="*/ 64 h 140"/>
                  <a:gd name="T14" fmla="*/ 287 w 294"/>
                  <a:gd name="T15" fmla="*/ 66 h 140"/>
                  <a:gd name="T16" fmla="*/ 287 w 294"/>
                  <a:gd name="T17" fmla="*/ 35 h 140"/>
                  <a:gd name="T18" fmla="*/ 288 w 294"/>
                  <a:gd name="T19" fmla="*/ 0 h 140"/>
                  <a:gd name="T20" fmla="*/ 0 w 294"/>
                  <a:gd name="T21" fmla="*/ 0 h 140"/>
                  <a:gd name="T22" fmla="*/ 1 w 294"/>
                  <a:gd name="T23" fmla="*/ 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 h="140">
                    <a:moveTo>
                      <a:pt x="1" y="6"/>
                    </a:moveTo>
                    <a:cubicBezTo>
                      <a:pt x="4" y="41"/>
                      <a:pt x="8" y="76"/>
                      <a:pt x="10" y="111"/>
                    </a:cubicBezTo>
                    <a:cubicBezTo>
                      <a:pt x="11" y="121"/>
                      <a:pt x="13" y="131"/>
                      <a:pt x="14" y="140"/>
                    </a:cubicBezTo>
                    <a:cubicBezTo>
                      <a:pt x="293" y="140"/>
                      <a:pt x="293" y="140"/>
                      <a:pt x="293" y="140"/>
                    </a:cubicBezTo>
                    <a:cubicBezTo>
                      <a:pt x="293" y="132"/>
                      <a:pt x="294" y="123"/>
                      <a:pt x="293" y="114"/>
                    </a:cubicBezTo>
                    <a:cubicBezTo>
                      <a:pt x="293" y="99"/>
                      <a:pt x="290" y="85"/>
                      <a:pt x="288" y="72"/>
                    </a:cubicBezTo>
                    <a:cubicBezTo>
                      <a:pt x="287" y="64"/>
                      <a:pt x="287" y="64"/>
                      <a:pt x="287" y="64"/>
                    </a:cubicBezTo>
                    <a:cubicBezTo>
                      <a:pt x="287" y="65"/>
                      <a:pt x="287" y="65"/>
                      <a:pt x="287" y="66"/>
                    </a:cubicBezTo>
                    <a:cubicBezTo>
                      <a:pt x="286" y="56"/>
                      <a:pt x="286" y="45"/>
                      <a:pt x="287" y="35"/>
                    </a:cubicBezTo>
                    <a:cubicBezTo>
                      <a:pt x="290" y="24"/>
                      <a:pt x="290" y="12"/>
                      <a:pt x="288" y="0"/>
                    </a:cubicBezTo>
                    <a:cubicBezTo>
                      <a:pt x="0" y="0"/>
                      <a:pt x="0" y="0"/>
                      <a:pt x="0" y="0"/>
                    </a:cubicBezTo>
                    <a:cubicBezTo>
                      <a:pt x="0" y="2"/>
                      <a:pt x="0" y="4"/>
                      <a:pt x="1" y="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90" name="Freeform 32"/>
              <p:cNvSpPr>
                <a:spLocks/>
              </p:cNvSpPr>
              <p:nvPr/>
            </p:nvSpPr>
            <p:spPr bwMode="auto">
              <a:xfrm>
                <a:off x="8843936" y="4452951"/>
                <a:ext cx="317741" cy="398842"/>
              </a:xfrm>
              <a:custGeom>
                <a:avLst/>
                <a:gdLst>
                  <a:gd name="T0" fmla="*/ 4 w 121"/>
                  <a:gd name="T1" fmla="*/ 81 h 152"/>
                  <a:gd name="T2" fmla="*/ 6 w 121"/>
                  <a:gd name="T3" fmla="*/ 152 h 152"/>
                  <a:gd name="T4" fmla="*/ 121 w 121"/>
                  <a:gd name="T5" fmla="*/ 152 h 152"/>
                  <a:gd name="T6" fmla="*/ 118 w 121"/>
                  <a:gd name="T7" fmla="*/ 112 h 152"/>
                  <a:gd name="T8" fmla="*/ 119 w 121"/>
                  <a:gd name="T9" fmla="*/ 71 h 152"/>
                  <a:gd name="T10" fmla="*/ 113 w 121"/>
                  <a:gd name="T11" fmla="*/ 29 h 152"/>
                  <a:gd name="T12" fmla="*/ 113 w 121"/>
                  <a:gd name="T13" fmla="*/ 0 h 152"/>
                  <a:gd name="T14" fmla="*/ 13 w 121"/>
                  <a:gd name="T15" fmla="*/ 0 h 152"/>
                  <a:gd name="T16" fmla="*/ 4 w 121"/>
                  <a:gd name="T17" fmla="*/ 8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52">
                    <a:moveTo>
                      <a:pt x="4" y="81"/>
                    </a:moveTo>
                    <a:cubicBezTo>
                      <a:pt x="0" y="105"/>
                      <a:pt x="4" y="128"/>
                      <a:pt x="6" y="152"/>
                    </a:cubicBezTo>
                    <a:cubicBezTo>
                      <a:pt x="121" y="152"/>
                      <a:pt x="121" y="152"/>
                      <a:pt x="121" y="152"/>
                    </a:cubicBezTo>
                    <a:cubicBezTo>
                      <a:pt x="120" y="139"/>
                      <a:pt x="119" y="126"/>
                      <a:pt x="118" y="112"/>
                    </a:cubicBezTo>
                    <a:cubicBezTo>
                      <a:pt x="118" y="98"/>
                      <a:pt x="119" y="85"/>
                      <a:pt x="119" y="71"/>
                    </a:cubicBezTo>
                    <a:cubicBezTo>
                      <a:pt x="120" y="55"/>
                      <a:pt x="115" y="43"/>
                      <a:pt x="113" y="29"/>
                    </a:cubicBezTo>
                    <a:cubicBezTo>
                      <a:pt x="112" y="19"/>
                      <a:pt x="112" y="10"/>
                      <a:pt x="113" y="0"/>
                    </a:cubicBezTo>
                    <a:cubicBezTo>
                      <a:pt x="13" y="0"/>
                      <a:pt x="13" y="0"/>
                      <a:pt x="13" y="0"/>
                    </a:cubicBezTo>
                    <a:cubicBezTo>
                      <a:pt x="12" y="28"/>
                      <a:pt x="8" y="54"/>
                      <a:pt x="4" y="81"/>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91" name="Freeform 33"/>
              <p:cNvSpPr>
                <a:spLocks/>
              </p:cNvSpPr>
              <p:nvPr/>
            </p:nvSpPr>
            <p:spPr bwMode="auto">
              <a:xfrm>
                <a:off x="8366214" y="3308640"/>
                <a:ext cx="777687" cy="346626"/>
              </a:xfrm>
              <a:custGeom>
                <a:avLst/>
                <a:gdLst>
                  <a:gd name="T0" fmla="*/ 14 w 296"/>
                  <a:gd name="T1" fmla="*/ 4 h 132"/>
                  <a:gd name="T2" fmla="*/ 15 w 296"/>
                  <a:gd name="T3" fmla="*/ 6 h 132"/>
                  <a:gd name="T4" fmla="*/ 17 w 296"/>
                  <a:gd name="T5" fmla="*/ 11 h 132"/>
                  <a:gd name="T6" fmla="*/ 19 w 296"/>
                  <a:gd name="T7" fmla="*/ 31 h 132"/>
                  <a:gd name="T8" fmla="*/ 20 w 296"/>
                  <a:gd name="T9" fmla="*/ 31 h 132"/>
                  <a:gd name="T10" fmla="*/ 10 w 296"/>
                  <a:gd name="T11" fmla="*/ 58 h 132"/>
                  <a:gd name="T12" fmla="*/ 8 w 296"/>
                  <a:gd name="T13" fmla="*/ 132 h 132"/>
                  <a:gd name="T14" fmla="*/ 296 w 296"/>
                  <a:gd name="T15" fmla="*/ 132 h 132"/>
                  <a:gd name="T16" fmla="*/ 295 w 296"/>
                  <a:gd name="T17" fmla="*/ 120 h 132"/>
                  <a:gd name="T18" fmla="*/ 290 w 296"/>
                  <a:gd name="T19" fmla="*/ 100 h 132"/>
                  <a:gd name="T20" fmla="*/ 275 w 296"/>
                  <a:gd name="T21" fmla="*/ 37 h 132"/>
                  <a:gd name="T22" fmla="*/ 272 w 296"/>
                  <a:gd name="T23" fmla="*/ 10 h 132"/>
                  <a:gd name="T24" fmla="*/ 270 w 296"/>
                  <a:gd name="T25" fmla="*/ 9 h 132"/>
                  <a:gd name="T26" fmla="*/ 269 w 296"/>
                  <a:gd name="T27" fmla="*/ 4 h 132"/>
                  <a:gd name="T28" fmla="*/ 276 w 296"/>
                  <a:gd name="T29" fmla="*/ 0 h 132"/>
                  <a:gd name="T30" fmla="*/ 10 w 296"/>
                  <a:gd name="T31" fmla="*/ 0 h 132"/>
                  <a:gd name="T32" fmla="*/ 14 w 296"/>
                  <a:gd name="T33"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32">
                    <a:moveTo>
                      <a:pt x="14" y="4"/>
                    </a:moveTo>
                    <a:cubicBezTo>
                      <a:pt x="14" y="5"/>
                      <a:pt x="15" y="5"/>
                      <a:pt x="15" y="6"/>
                    </a:cubicBezTo>
                    <a:cubicBezTo>
                      <a:pt x="16" y="8"/>
                      <a:pt x="16" y="9"/>
                      <a:pt x="17" y="11"/>
                    </a:cubicBezTo>
                    <a:cubicBezTo>
                      <a:pt x="17" y="18"/>
                      <a:pt x="18" y="25"/>
                      <a:pt x="19" y="31"/>
                    </a:cubicBezTo>
                    <a:cubicBezTo>
                      <a:pt x="20" y="31"/>
                      <a:pt x="20" y="31"/>
                      <a:pt x="20" y="31"/>
                    </a:cubicBezTo>
                    <a:cubicBezTo>
                      <a:pt x="19" y="43"/>
                      <a:pt x="14" y="48"/>
                      <a:pt x="10" y="58"/>
                    </a:cubicBezTo>
                    <a:cubicBezTo>
                      <a:pt x="0" y="78"/>
                      <a:pt x="6" y="109"/>
                      <a:pt x="8" y="132"/>
                    </a:cubicBezTo>
                    <a:cubicBezTo>
                      <a:pt x="296" y="132"/>
                      <a:pt x="296" y="132"/>
                      <a:pt x="296" y="132"/>
                    </a:cubicBezTo>
                    <a:cubicBezTo>
                      <a:pt x="296" y="128"/>
                      <a:pt x="295" y="124"/>
                      <a:pt x="295" y="120"/>
                    </a:cubicBezTo>
                    <a:cubicBezTo>
                      <a:pt x="294" y="113"/>
                      <a:pt x="293" y="106"/>
                      <a:pt x="290" y="100"/>
                    </a:cubicBezTo>
                    <a:cubicBezTo>
                      <a:pt x="283" y="79"/>
                      <a:pt x="279" y="58"/>
                      <a:pt x="275" y="37"/>
                    </a:cubicBezTo>
                    <a:cubicBezTo>
                      <a:pt x="280" y="29"/>
                      <a:pt x="272" y="22"/>
                      <a:pt x="272" y="10"/>
                    </a:cubicBezTo>
                    <a:cubicBezTo>
                      <a:pt x="271" y="9"/>
                      <a:pt x="270" y="9"/>
                      <a:pt x="270" y="9"/>
                    </a:cubicBezTo>
                    <a:cubicBezTo>
                      <a:pt x="269" y="7"/>
                      <a:pt x="269" y="5"/>
                      <a:pt x="269" y="4"/>
                    </a:cubicBezTo>
                    <a:cubicBezTo>
                      <a:pt x="272" y="2"/>
                      <a:pt x="275" y="1"/>
                      <a:pt x="276" y="0"/>
                    </a:cubicBezTo>
                    <a:cubicBezTo>
                      <a:pt x="10" y="0"/>
                      <a:pt x="10" y="0"/>
                      <a:pt x="10" y="0"/>
                    </a:cubicBezTo>
                    <a:cubicBezTo>
                      <a:pt x="11" y="1"/>
                      <a:pt x="12" y="2"/>
                      <a:pt x="14" y="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92" name="Freeform 34"/>
              <p:cNvSpPr>
                <a:spLocks/>
              </p:cNvSpPr>
              <p:nvPr/>
            </p:nvSpPr>
            <p:spPr bwMode="auto">
              <a:xfrm>
                <a:off x="8208455" y="2878690"/>
                <a:ext cx="1034324" cy="429950"/>
              </a:xfrm>
              <a:custGeom>
                <a:avLst/>
                <a:gdLst>
                  <a:gd name="T0" fmla="*/ 2 w 394"/>
                  <a:gd name="T1" fmla="*/ 13 h 164"/>
                  <a:gd name="T2" fmla="*/ 5 w 394"/>
                  <a:gd name="T3" fmla="*/ 73 h 164"/>
                  <a:gd name="T4" fmla="*/ 27 w 394"/>
                  <a:gd name="T5" fmla="*/ 119 h 164"/>
                  <a:gd name="T6" fmla="*/ 48 w 394"/>
                  <a:gd name="T7" fmla="*/ 118 h 164"/>
                  <a:gd name="T8" fmla="*/ 52 w 394"/>
                  <a:gd name="T9" fmla="*/ 115 h 164"/>
                  <a:gd name="T10" fmla="*/ 69 w 394"/>
                  <a:gd name="T11" fmla="*/ 120 h 164"/>
                  <a:gd name="T12" fmla="*/ 69 w 394"/>
                  <a:gd name="T13" fmla="*/ 124 h 164"/>
                  <a:gd name="T14" fmla="*/ 70 w 394"/>
                  <a:gd name="T15" fmla="*/ 124 h 164"/>
                  <a:gd name="T16" fmla="*/ 70 w 394"/>
                  <a:gd name="T17" fmla="*/ 164 h 164"/>
                  <a:gd name="T18" fmla="*/ 336 w 394"/>
                  <a:gd name="T19" fmla="*/ 164 h 164"/>
                  <a:gd name="T20" fmla="*/ 338 w 394"/>
                  <a:gd name="T21" fmla="*/ 162 h 164"/>
                  <a:gd name="T22" fmla="*/ 381 w 394"/>
                  <a:gd name="T23" fmla="*/ 49 h 164"/>
                  <a:gd name="T24" fmla="*/ 394 w 394"/>
                  <a:gd name="T25" fmla="*/ 0 h 164"/>
                  <a:gd name="T26" fmla="*/ 4 w 394"/>
                  <a:gd name="T27" fmla="*/ 0 h 164"/>
                  <a:gd name="T28" fmla="*/ 2 w 394"/>
                  <a:gd name="T29" fmla="*/ 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4" h="164">
                    <a:moveTo>
                      <a:pt x="2" y="13"/>
                    </a:moveTo>
                    <a:cubicBezTo>
                      <a:pt x="0" y="31"/>
                      <a:pt x="3" y="55"/>
                      <a:pt x="5" y="73"/>
                    </a:cubicBezTo>
                    <a:cubicBezTo>
                      <a:pt x="6" y="87"/>
                      <a:pt x="12" y="113"/>
                      <a:pt x="27" y="119"/>
                    </a:cubicBezTo>
                    <a:cubicBezTo>
                      <a:pt x="36" y="122"/>
                      <a:pt x="42" y="119"/>
                      <a:pt x="48" y="118"/>
                    </a:cubicBezTo>
                    <a:cubicBezTo>
                      <a:pt x="50" y="117"/>
                      <a:pt x="51" y="117"/>
                      <a:pt x="52" y="115"/>
                    </a:cubicBezTo>
                    <a:cubicBezTo>
                      <a:pt x="57" y="114"/>
                      <a:pt x="62" y="114"/>
                      <a:pt x="69" y="120"/>
                    </a:cubicBezTo>
                    <a:cubicBezTo>
                      <a:pt x="69" y="121"/>
                      <a:pt x="69" y="122"/>
                      <a:pt x="69" y="124"/>
                    </a:cubicBezTo>
                    <a:cubicBezTo>
                      <a:pt x="69" y="124"/>
                      <a:pt x="69" y="124"/>
                      <a:pt x="70" y="124"/>
                    </a:cubicBezTo>
                    <a:cubicBezTo>
                      <a:pt x="65" y="131"/>
                      <a:pt x="49" y="140"/>
                      <a:pt x="70" y="164"/>
                    </a:cubicBezTo>
                    <a:cubicBezTo>
                      <a:pt x="336" y="164"/>
                      <a:pt x="336" y="164"/>
                      <a:pt x="336" y="164"/>
                    </a:cubicBezTo>
                    <a:cubicBezTo>
                      <a:pt x="337" y="163"/>
                      <a:pt x="338" y="162"/>
                      <a:pt x="338" y="162"/>
                    </a:cubicBezTo>
                    <a:cubicBezTo>
                      <a:pt x="359" y="131"/>
                      <a:pt x="358" y="113"/>
                      <a:pt x="381" y="49"/>
                    </a:cubicBezTo>
                    <a:cubicBezTo>
                      <a:pt x="388" y="34"/>
                      <a:pt x="392" y="17"/>
                      <a:pt x="394" y="0"/>
                    </a:cubicBezTo>
                    <a:cubicBezTo>
                      <a:pt x="4" y="0"/>
                      <a:pt x="4" y="0"/>
                      <a:pt x="4" y="0"/>
                    </a:cubicBezTo>
                    <a:cubicBezTo>
                      <a:pt x="3" y="4"/>
                      <a:pt x="2" y="9"/>
                      <a:pt x="2" y="1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de-DE" dirty="0"/>
              </a:p>
            </p:txBody>
          </p:sp>
        </p:grpSp>
        <p:sp>
          <p:nvSpPr>
            <p:cNvPr id="56" name="Rechteck 55"/>
            <p:cNvSpPr/>
            <p:nvPr/>
          </p:nvSpPr>
          <p:spPr>
            <a:xfrm rot="16200000">
              <a:off x="405463" y="3463144"/>
              <a:ext cx="3126256" cy="127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lgn="ctr">
                <a:spcAft>
                  <a:spcPts val="800"/>
                </a:spcAft>
              </a:pPr>
              <a:r>
                <a:rPr lang="en-US" sz="8800" spc="-300" dirty="0">
                  <a:solidFill>
                    <a:schemeClr val="accent1">
                      <a:lumMod val="50000"/>
                    </a:schemeClr>
                  </a:solidFill>
                  <a:latin typeface="Bebas Neue" panose="020B0506020202020201" pitchFamily="34" charset="0"/>
                </a:rPr>
                <a:t>40%</a:t>
              </a:r>
              <a:endParaRPr lang="en-US" sz="4400" spc="-300" dirty="0">
                <a:solidFill>
                  <a:schemeClr val="accent1">
                    <a:lumMod val="50000"/>
                  </a:schemeClr>
                </a:solidFill>
                <a:latin typeface="Bebas Neue" panose="020B0506020202020201" pitchFamily="34" charset="0"/>
              </a:endParaRPr>
            </a:p>
          </p:txBody>
        </p:sp>
        <p:grpSp>
          <p:nvGrpSpPr>
            <p:cNvPr id="57" name="Gruppieren 56"/>
            <p:cNvGrpSpPr/>
            <p:nvPr/>
          </p:nvGrpSpPr>
          <p:grpSpPr>
            <a:xfrm>
              <a:off x="1298052" y="2537174"/>
              <a:ext cx="1307694" cy="3128435"/>
              <a:chOff x="694267" y="2541634"/>
              <a:chExt cx="1193800" cy="2855956"/>
            </a:xfrm>
          </p:grpSpPr>
          <p:cxnSp>
            <p:nvCxnSpPr>
              <p:cNvPr id="75" name="Gerader Verbinder 24"/>
              <p:cNvCxnSpPr/>
              <p:nvPr/>
            </p:nvCxnSpPr>
            <p:spPr>
              <a:xfrm flipH="1">
                <a:off x="694267" y="2541634"/>
                <a:ext cx="1193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6" name="Gerader Verbinder 37"/>
              <p:cNvCxnSpPr/>
              <p:nvPr/>
            </p:nvCxnSpPr>
            <p:spPr>
              <a:xfrm flipH="1">
                <a:off x="694267" y="5397590"/>
                <a:ext cx="1193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a:xfrm>
              <a:off x="6517693" y="3335514"/>
              <a:ext cx="1307694" cy="2320570"/>
              <a:chOff x="694267" y="3279131"/>
              <a:chExt cx="1193800" cy="2118459"/>
            </a:xfrm>
          </p:grpSpPr>
          <p:cxnSp>
            <p:nvCxnSpPr>
              <p:cNvPr id="72" name="Gerader Verbinder 28"/>
              <p:cNvCxnSpPr/>
              <p:nvPr/>
            </p:nvCxnSpPr>
            <p:spPr>
              <a:xfrm flipH="1">
                <a:off x="694267" y="3279131"/>
                <a:ext cx="1193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Gerader Verbinder 37"/>
              <p:cNvCxnSpPr/>
              <p:nvPr/>
            </p:nvCxnSpPr>
            <p:spPr>
              <a:xfrm flipH="1">
                <a:off x="694267" y="5397590"/>
                <a:ext cx="1193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uppieren 58"/>
            <p:cNvGrpSpPr/>
            <p:nvPr/>
          </p:nvGrpSpPr>
          <p:grpSpPr>
            <a:xfrm>
              <a:off x="4748431" y="1700663"/>
              <a:ext cx="1005439" cy="3999533"/>
              <a:chOff x="6892691" y="1700663"/>
              <a:chExt cx="1005439" cy="3999533"/>
            </a:xfrm>
          </p:grpSpPr>
          <p:sp>
            <p:nvSpPr>
              <p:cNvPr id="61" name="Freeform 39"/>
              <p:cNvSpPr>
                <a:spLocks/>
              </p:cNvSpPr>
              <p:nvPr/>
            </p:nvSpPr>
            <p:spPr bwMode="auto">
              <a:xfrm>
                <a:off x="7131552" y="4477005"/>
                <a:ext cx="451059" cy="398842"/>
              </a:xfrm>
              <a:custGeom>
                <a:avLst/>
                <a:gdLst>
                  <a:gd name="T0" fmla="*/ 5 w 172"/>
                  <a:gd name="T1" fmla="*/ 28 h 152"/>
                  <a:gd name="T2" fmla="*/ 23 w 172"/>
                  <a:gd name="T3" fmla="*/ 47 h 152"/>
                  <a:gd name="T4" fmla="*/ 51 w 172"/>
                  <a:gd name="T5" fmla="*/ 65 h 152"/>
                  <a:gd name="T6" fmla="*/ 61 w 172"/>
                  <a:gd name="T7" fmla="*/ 152 h 152"/>
                  <a:gd name="T8" fmla="*/ 139 w 172"/>
                  <a:gd name="T9" fmla="*/ 152 h 152"/>
                  <a:gd name="T10" fmla="*/ 150 w 172"/>
                  <a:gd name="T11" fmla="*/ 50 h 152"/>
                  <a:gd name="T12" fmla="*/ 151 w 172"/>
                  <a:gd name="T13" fmla="*/ 50 h 152"/>
                  <a:gd name="T14" fmla="*/ 151 w 172"/>
                  <a:gd name="T15" fmla="*/ 47 h 152"/>
                  <a:gd name="T16" fmla="*/ 170 w 172"/>
                  <a:gd name="T17" fmla="*/ 29 h 152"/>
                  <a:gd name="T18" fmla="*/ 171 w 172"/>
                  <a:gd name="T19" fmla="*/ 0 h 152"/>
                  <a:gd name="T20" fmla="*/ 2 w 172"/>
                  <a:gd name="T21" fmla="*/ 0 h 152"/>
                  <a:gd name="T22" fmla="*/ 5 w 172"/>
                  <a:gd name="T2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52">
                    <a:moveTo>
                      <a:pt x="5" y="28"/>
                    </a:moveTo>
                    <a:cubicBezTo>
                      <a:pt x="10" y="34"/>
                      <a:pt x="18" y="41"/>
                      <a:pt x="23" y="47"/>
                    </a:cubicBezTo>
                    <a:cubicBezTo>
                      <a:pt x="32" y="56"/>
                      <a:pt x="41" y="63"/>
                      <a:pt x="51" y="65"/>
                    </a:cubicBezTo>
                    <a:cubicBezTo>
                      <a:pt x="52" y="94"/>
                      <a:pt x="58" y="123"/>
                      <a:pt x="61" y="152"/>
                    </a:cubicBezTo>
                    <a:cubicBezTo>
                      <a:pt x="139" y="152"/>
                      <a:pt x="139" y="152"/>
                      <a:pt x="139" y="152"/>
                    </a:cubicBezTo>
                    <a:cubicBezTo>
                      <a:pt x="143" y="123"/>
                      <a:pt x="149" y="86"/>
                      <a:pt x="150" y="50"/>
                    </a:cubicBezTo>
                    <a:cubicBezTo>
                      <a:pt x="151" y="50"/>
                      <a:pt x="151" y="50"/>
                      <a:pt x="151" y="50"/>
                    </a:cubicBezTo>
                    <a:cubicBezTo>
                      <a:pt x="151" y="49"/>
                      <a:pt x="151" y="48"/>
                      <a:pt x="151" y="47"/>
                    </a:cubicBezTo>
                    <a:cubicBezTo>
                      <a:pt x="160" y="45"/>
                      <a:pt x="167" y="41"/>
                      <a:pt x="170" y="29"/>
                    </a:cubicBezTo>
                    <a:cubicBezTo>
                      <a:pt x="172" y="19"/>
                      <a:pt x="172" y="10"/>
                      <a:pt x="171" y="0"/>
                    </a:cubicBezTo>
                    <a:cubicBezTo>
                      <a:pt x="2" y="0"/>
                      <a:pt x="2" y="0"/>
                      <a:pt x="2" y="0"/>
                    </a:cubicBezTo>
                    <a:cubicBezTo>
                      <a:pt x="2" y="10"/>
                      <a:pt x="0" y="20"/>
                      <a:pt x="5" y="28"/>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62" name="Freeform 40"/>
              <p:cNvSpPr>
                <a:spLocks/>
              </p:cNvSpPr>
              <p:nvPr/>
            </p:nvSpPr>
            <p:spPr bwMode="auto">
              <a:xfrm>
                <a:off x="7052672" y="4047056"/>
                <a:ext cx="595487" cy="429950"/>
              </a:xfrm>
              <a:custGeom>
                <a:avLst/>
                <a:gdLst>
                  <a:gd name="T0" fmla="*/ 11 w 227"/>
                  <a:gd name="T1" fmla="*/ 52 h 164"/>
                  <a:gd name="T2" fmla="*/ 12 w 227"/>
                  <a:gd name="T3" fmla="*/ 56 h 164"/>
                  <a:gd name="T4" fmla="*/ 29 w 227"/>
                  <a:gd name="T5" fmla="*/ 105 h 164"/>
                  <a:gd name="T6" fmla="*/ 32 w 227"/>
                  <a:gd name="T7" fmla="*/ 163 h 164"/>
                  <a:gd name="T8" fmla="*/ 32 w 227"/>
                  <a:gd name="T9" fmla="*/ 164 h 164"/>
                  <a:gd name="T10" fmla="*/ 201 w 227"/>
                  <a:gd name="T11" fmla="*/ 164 h 164"/>
                  <a:gd name="T12" fmla="*/ 193 w 227"/>
                  <a:gd name="T13" fmla="*/ 132 h 164"/>
                  <a:gd name="T14" fmla="*/ 203 w 227"/>
                  <a:gd name="T15" fmla="*/ 73 h 164"/>
                  <a:gd name="T16" fmla="*/ 224 w 227"/>
                  <a:gd name="T17" fmla="*/ 6 h 164"/>
                  <a:gd name="T18" fmla="*/ 226 w 227"/>
                  <a:gd name="T19" fmla="*/ 5 h 164"/>
                  <a:gd name="T20" fmla="*/ 227 w 227"/>
                  <a:gd name="T21" fmla="*/ 0 h 164"/>
                  <a:gd name="T22" fmla="*/ 0 w 227"/>
                  <a:gd name="T23" fmla="*/ 0 h 164"/>
                  <a:gd name="T24" fmla="*/ 11 w 227"/>
                  <a:gd name="T25"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4">
                    <a:moveTo>
                      <a:pt x="11" y="52"/>
                    </a:moveTo>
                    <a:cubicBezTo>
                      <a:pt x="12" y="53"/>
                      <a:pt x="12" y="55"/>
                      <a:pt x="12" y="56"/>
                    </a:cubicBezTo>
                    <a:cubicBezTo>
                      <a:pt x="21" y="58"/>
                      <a:pt x="28" y="96"/>
                      <a:pt x="29" y="105"/>
                    </a:cubicBezTo>
                    <a:cubicBezTo>
                      <a:pt x="31" y="124"/>
                      <a:pt x="33" y="144"/>
                      <a:pt x="32" y="163"/>
                    </a:cubicBezTo>
                    <a:cubicBezTo>
                      <a:pt x="32" y="163"/>
                      <a:pt x="32" y="164"/>
                      <a:pt x="32" y="164"/>
                    </a:cubicBezTo>
                    <a:cubicBezTo>
                      <a:pt x="201" y="164"/>
                      <a:pt x="201" y="164"/>
                      <a:pt x="201" y="164"/>
                    </a:cubicBezTo>
                    <a:cubicBezTo>
                      <a:pt x="199" y="153"/>
                      <a:pt x="196" y="142"/>
                      <a:pt x="193" y="132"/>
                    </a:cubicBezTo>
                    <a:cubicBezTo>
                      <a:pt x="189" y="111"/>
                      <a:pt x="194" y="92"/>
                      <a:pt x="203" y="73"/>
                    </a:cubicBezTo>
                    <a:cubicBezTo>
                      <a:pt x="212" y="52"/>
                      <a:pt x="217" y="29"/>
                      <a:pt x="224" y="6"/>
                    </a:cubicBezTo>
                    <a:cubicBezTo>
                      <a:pt x="225" y="5"/>
                      <a:pt x="225" y="5"/>
                      <a:pt x="226" y="5"/>
                    </a:cubicBezTo>
                    <a:cubicBezTo>
                      <a:pt x="226" y="3"/>
                      <a:pt x="227" y="2"/>
                      <a:pt x="227" y="0"/>
                    </a:cubicBezTo>
                    <a:cubicBezTo>
                      <a:pt x="0" y="0"/>
                      <a:pt x="0" y="0"/>
                      <a:pt x="0" y="0"/>
                    </a:cubicBezTo>
                    <a:cubicBezTo>
                      <a:pt x="7" y="17"/>
                      <a:pt x="5" y="35"/>
                      <a:pt x="11" y="52"/>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63" name="Freeform 41"/>
              <p:cNvSpPr>
                <a:spLocks/>
              </p:cNvSpPr>
              <p:nvPr/>
            </p:nvSpPr>
            <p:spPr bwMode="auto">
              <a:xfrm>
                <a:off x="7238686" y="5243583"/>
                <a:ext cx="196644" cy="456613"/>
              </a:xfrm>
              <a:custGeom>
                <a:avLst/>
                <a:gdLst>
                  <a:gd name="T0" fmla="*/ 35 w 75"/>
                  <a:gd name="T1" fmla="*/ 3 h 174"/>
                  <a:gd name="T2" fmla="*/ 34 w 75"/>
                  <a:gd name="T3" fmla="*/ 4 h 174"/>
                  <a:gd name="T4" fmla="*/ 25 w 75"/>
                  <a:gd name="T5" fmla="*/ 15 h 174"/>
                  <a:gd name="T6" fmla="*/ 27 w 75"/>
                  <a:gd name="T7" fmla="*/ 10 h 174"/>
                  <a:gd name="T8" fmla="*/ 2 w 75"/>
                  <a:gd name="T9" fmla="*/ 94 h 174"/>
                  <a:gd name="T10" fmla="*/ 47 w 75"/>
                  <a:gd name="T11" fmla="*/ 149 h 174"/>
                  <a:gd name="T12" fmla="*/ 72 w 75"/>
                  <a:gd name="T13" fmla="*/ 62 h 174"/>
                  <a:gd name="T14" fmla="*/ 72 w 75"/>
                  <a:gd name="T15" fmla="*/ 52 h 174"/>
                  <a:gd name="T16" fmla="*/ 72 w 75"/>
                  <a:gd name="T17" fmla="*/ 35 h 174"/>
                  <a:gd name="T18" fmla="*/ 72 w 75"/>
                  <a:gd name="T19" fmla="*/ 27 h 174"/>
                  <a:gd name="T20" fmla="*/ 74 w 75"/>
                  <a:gd name="T21" fmla="*/ 0 h 174"/>
                  <a:gd name="T22" fmla="*/ 35 w 75"/>
                  <a:gd name="T23" fmla="*/ 0 h 174"/>
                  <a:gd name="T24" fmla="*/ 35 w 75"/>
                  <a:gd name="T25"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74">
                    <a:moveTo>
                      <a:pt x="35" y="3"/>
                    </a:moveTo>
                    <a:cubicBezTo>
                      <a:pt x="34" y="3"/>
                      <a:pt x="34" y="3"/>
                      <a:pt x="34" y="4"/>
                    </a:cubicBezTo>
                    <a:cubicBezTo>
                      <a:pt x="29" y="5"/>
                      <a:pt x="25" y="9"/>
                      <a:pt x="25" y="15"/>
                    </a:cubicBezTo>
                    <a:cubicBezTo>
                      <a:pt x="27" y="10"/>
                      <a:pt x="27" y="10"/>
                      <a:pt x="27" y="10"/>
                    </a:cubicBezTo>
                    <a:cubicBezTo>
                      <a:pt x="20" y="38"/>
                      <a:pt x="4" y="64"/>
                      <a:pt x="2" y="94"/>
                    </a:cubicBezTo>
                    <a:cubicBezTo>
                      <a:pt x="0" y="125"/>
                      <a:pt x="12" y="174"/>
                      <a:pt x="47" y="149"/>
                    </a:cubicBezTo>
                    <a:cubicBezTo>
                      <a:pt x="75" y="128"/>
                      <a:pt x="72" y="95"/>
                      <a:pt x="72" y="62"/>
                    </a:cubicBezTo>
                    <a:cubicBezTo>
                      <a:pt x="72" y="59"/>
                      <a:pt x="72" y="55"/>
                      <a:pt x="72" y="52"/>
                    </a:cubicBezTo>
                    <a:cubicBezTo>
                      <a:pt x="72" y="47"/>
                      <a:pt x="73" y="41"/>
                      <a:pt x="72" y="35"/>
                    </a:cubicBezTo>
                    <a:cubicBezTo>
                      <a:pt x="72" y="32"/>
                      <a:pt x="72" y="29"/>
                      <a:pt x="72" y="27"/>
                    </a:cubicBezTo>
                    <a:cubicBezTo>
                      <a:pt x="72" y="18"/>
                      <a:pt x="73" y="9"/>
                      <a:pt x="74" y="0"/>
                    </a:cubicBezTo>
                    <a:cubicBezTo>
                      <a:pt x="35" y="0"/>
                      <a:pt x="35" y="0"/>
                      <a:pt x="35" y="0"/>
                    </a:cubicBezTo>
                    <a:cubicBezTo>
                      <a:pt x="35" y="1"/>
                      <a:pt x="35" y="2"/>
                      <a:pt x="35" y="3"/>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64" name="Freeform 42"/>
              <p:cNvSpPr>
                <a:spLocks/>
              </p:cNvSpPr>
              <p:nvPr/>
            </p:nvSpPr>
            <p:spPr bwMode="auto">
              <a:xfrm>
                <a:off x="7089335" y="4875848"/>
                <a:ext cx="425506" cy="367735"/>
              </a:xfrm>
              <a:custGeom>
                <a:avLst/>
                <a:gdLst>
                  <a:gd name="T0" fmla="*/ 79 w 162"/>
                  <a:gd name="T1" fmla="*/ 21 h 140"/>
                  <a:gd name="T2" fmla="*/ 67 w 162"/>
                  <a:gd name="T3" fmla="*/ 84 h 140"/>
                  <a:gd name="T4" fmla="*/ 47 w 162"/>
                  <a:gd name="T5" fmla="*/ 119 h 140"/>
                  <a:gd name="T6" fmla="*/ 0 w 162"/>
                  <a:gd name="T7" fmla="*/ 140 h 140"/>
                  <a:gd name="T8" fmla="*/ 85 w 162"/>
                  <a:gd name="T9" fmla="*/ 140 h 140"/>
                  <a:gd name="T10" fmla="*/ 87 w 162"/>
                  <a:gd name="T11" fmla="*/ 139 h 140"/>
                  <a:gd name="T12" fmla="*/ 87 w 162"/>
                  <a:gd name="T13" fmla="*/ 140 h 140"/>
                  <a:gd name="T14" fmla="*/ 126 w 162"/>
                  <a:gd name="T15" fmla="*/ 140 h 140"/>
                  <a:gd name="T16" fmla="*/ 133 w 162"/>
                  <a:gd name="T17" fmla="*/ 102 h 140"/>
                  <a:gd name="T18" fmla="*/ 140 w 162"/>
                  <a:gd name="T19" fmla="*/ 97 h 140"/>
                  <a:gd name="T20" fmla="*/ 145 w 162"/>
                  <a:gd name="T21" fmla="*/ 52 h 140"/>
                  <a:gd name="T22" fmla="*/ 150 w 162"/>
                  <a:gd name="T23" fmla="*/ 30 h 140"/>
                  <a:gd name="T24" fmla="*/ 155 w 162"/>
                  <a:gd name="T25" fmla="*/ 0 h 140"/>
                  <a:gd name="T26" fmla="*/ 77 w 162"/>
                  <a:gd name="T27" fmla="*/ 0 h 140"/>
                  <a:gd name="T28" fmla="*/ 79 w 162"/>
                  <a:gd name="T29"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40">
                    <a:moveTo>
                      <a:pt x="79" y="21"/>
                    </a:moveTo>
                    <a:cubicBezTo>
                      <a:pt x="80" y="45"/>
                      <a:pt x="76" y="63"/>
                      <a:pt x="67" y="84"/>
                    </a:cubicBezTo>
                    <a:cubicBezTo>
                      <a:pt x="64" y="90"/>
                      <a:pt x="53" y="107"/>
                      <a:pt x="47" y="119"/>
                    </a:cubicBezTo>
                    <a:cubicBezTo>
                      <a:pt x="35" y="122"/>
                      <a:pt x="15" y="131"/>
                      <a:pt x="0" y="140"/>
                    </a:cubicBezTo>
                    <a:cubicBezTo>
                      <a:pt x="85" y="140"/>
                      <a:pt x="85" y="140"/>
                      <a:pt x="85" y="140"/>
                    </a:cubicBezTo>
                    <a:cubicBezTo>
                      <a:pt x="86" y="140"/>
                      <a:pt x="86" y="139"/>
                      <a:pt x="87" y="139"/>
                    </a:cubicBezTo>
                    <a:cubicBezTo>
                      <a:pt x="87" y="139"/>
                      <a:pt x="87" y="140"/>
                      <a:pt x="87" y="140"/>
                    </a:cubicBezTo>
                    <a:cubicBezTo>
                      <a:pt x="126" y="140"/>
                      <a:pt x="126" y="140"/>
                      <a:pt x="126" y="140"/>
                    </a:cubicBezTo>
                    <a:cubicBezTo>
                      <a:pt x="127" y="127"/>
                      <a:pt x="130" y="115"/>
                      <a:pt x="133" y="102"/>
                    </a:cubicBezTo>
                    <a:cubicBezTo>
                      <a:pt x="136" y="100"/>
                      <a:pt x="138" y="98"/>
                      <a:pt x="140" y="97"/>
                    </a:cubicBezTo>
                    <a:cubicBezTo>
                      <a:pt x="161" y="80"/>
                      <a:pt x="162" y="56"/>
                      <a:pt x="145" y="52"/>
                    </a:cubicBezTo>
                    <a:cubicBezTo>
                      <a:pt x="147" y="45"/>
                      <a:pt x="149" y="37"/>
                      <a:pt x="150" y="30"/>
                    </a:cubicBezTo>
                    <a:cubicBezTo>
                      <a:pt x="151" y="22"/>
                      <a:pt x="153" y="12"/>
                      <a:pt x="155" y="0"/>
                    </a:cubicBezTo>
                    <a:cubicBezTo>
                      <a:pt x="77" y="0"/>
                      <a:pt x="77" y="0"/>
                      <a:pt x="77" y="0"/>
                    </a:cubicBezTo>
                    <a:cubicBezTo>
                      <a:pt x="78" y="7"/>
                      <a:pt x="79" y="14"/>
                      <a:pt x="79" y="21"/>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65" name="Freeform 43"/>
              <p:cNvSpPr>
                <a:spLocks/>
              </p:cNvSpPr>
              <p:nvPr/>
            </p:nvSpPr>
            <p:spPr bwMode="auto">
              <a:xfrm>
                <a:off x="7037119" y="5243583"/>
                <a:ext cx="275524" cy="81102"/>
              </a:xfrm>
              <a:custGeom>
                <a:avLst/>
                <a:gdLst>
                  <a:gd name="T0" fmla="*/ 0 w 105"/>
                  <a:gd name="T1" fmla="*/ 13 h 31"/>
                  <a:gd name="T2" fmla="*/ 105 w 105"/>
                  <a:gd name="T3" fmla="*/ 0 h 31"/>
                  <a:gd name="T4" fmla="*/ 20 w 105"/>
                  <a:gd name="T5" fmla="*/ 0 h 31"/>
                  <a:gd name="T6" fmla="*/ 0 w 105"/>
                  <a:gd name="T7" fmla="*/ 13 h 31"/>
                </a:gdLst>
                <a:ahLst/>
                <a:cxnLst>
                  <a:cxn ang="0">
                    <a:pos x="T0" y="T1"/>
                  </a:cxn>
                  <a:cxn ang="0">
                    <a:pos x="T2" y="T3"/>
                  </a:cxn>
                  <a:cxn ang="0">
                    <a:pos x="T4" y="T5"/>
                  </a:cxn>
                  <a:cxn ang="0">
                    <a:pos x="T6" y="T7"/>
                  </a:cxn>
                </a:cxnLst>
                <a:rect l="0" t="0" r="r" b="b"/>
                <a:pathLst>
                  <a:path w="105" h="31">
                    <a:moveTo>
                      <a:pt x="0" y="13"/>
                    </a:moveTo>
                    <a:cubicBezTo>
                      <a:pt x="41" y="31"/>
                      <a:pt x="76" y="19"/>
                      <a:pt x="105" y="0"/>
                    </a:cubicBezTo>
                    <a:cubicBezTo>
                      <a:pt x="20" y="0"/>
                      <a:pt x="20" y="0"/>
                      <a:pt x="20" y="0"/>
                    </a:cubicBezTo>
                    <a:cubicBezTo>
                      <a:pt x="11" y="5"/>
                      <a:pt x="4" y="9"/>
                      <a:pt x="0" y="13"/>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66" name="Freeform 44"/>
              <p:cNvSpPr>
                <a:spLocks/>
              </p:cNvSpPr>
              <p:nvPr/>
            </p:nvSpPr>
            <p:spPr bwMode="auto">
              <a:xfrm>
                <a:off x="6973793" y="3332695"/>
                <a:ext cx="887675" cy="346626"/>
              </a:xfrm>
              <a:custGeom>
                <a:avLst/>
                <a:gdLst>
                  <a:gd name="T0" fmla="*/ 258 w 338"/>
                  <a:gd name="T1" fmla="*/ 24 h 132"/>
                  <a:gd name="T2" fmla="*/ 256 w 338"/>
                  <a:gd name="T3" fmla="*/ 30 h 132"/>
                  <a:gd name="T4" fmla="*/ 255 w 338"/>
                  <a:gd name="T5" fmla="*/ 29 h 132"/>
                  <a:gd name="T6" fmla="*/ 244 w 338"/>
                  <a:gd name="T7" fmla="*/ 1 h 132"/>
                  <a:gd name="T8" fmla="*/ 244 w 338"/>
                  <a:gd name="T9" fmla="*/ 0 h 132"/>
                  <a:gd name="T10" fmla="*/ 3 w 338"/>
                  <a:gd name="T11" fmla="*/ 0 h 132"/>
                  <a:gd name="T12" fmla="*/ 11 w 338"/>
                  <a:gd name="T13" fmla="*/ 8 h 132"/>
                  <a:gd name="T14" fmla="*/ 6 w 338"/>
                  <a:gd name="T15" fmla="*/ 25 h 132"/>
                  <a:gd name="T16" fmla="*/ 0 w 338"/>
                  <a:gd name="T17" fmla="*/ 29 h 132"/>
                  <a:gd name="T18" fmla="*/ 5 w 338"/>
                  <a:gd name="T19" fmla="*/ 30 h 132"/>
                  <a:gd name="T20" fmla="*/ 6 w 338"/>
                  <a:gd name="T21" fmla="*/ 32 h 132"/>
                  <a:gd name="T22" fmla="*/ 14 w 338"/>
                  <a:gd name="T23" fmla="*/ 32 h 132"/>
                  <a:gd name="T24" fmla="*/ 12 w 338"/>
                  <a:gd name="T25" fmla="*/ 89 h 132"/>
                  <a:gd name="T26" fmla="*/ 12 w 338"/>
                  <a:gd name="T27" fmla="*/ 109 h 132"/>
                  <a:gd name="T28" fmla="*/ 20 w 338"/>
                  <a:gd name="T29" fmla="*/ 113 h 132"/>
                  <a:gd name="T30" fmla="*/ 16 w 338"/>
                  <a:gd name="T31" fmla="*/ 132 h 132"/>
                  <a:gd name="T32" fmla="*/ 263 w 338"/>
                  <a:gd name="T33" fmla="*/ 132 h 132"/>
                  <a:gd name="T34" fmla="*/ 260 w 338"/>
                  <a:gd name="T35" fmla="*/ 119 h 132"/>
                  <a:gd name="T36" fmla="*/ 270 w 338"/>
                  <a:gd name="T37" fmla="*/ 113 h 132"/>
                  <a:gd name="T38" fmla="*/ 272 w 338"/>
                  <a:gd name="T39" fmla="*/ 113 h 132"/>
                  <a:gd name="T40" fmla="*/ 296 w 338"/>
                  <a:gd name="T41" fmla="*/ 80 h 132"/>
                  <a:gd name="T42" fmla="*/ 320 w 338"/>
                  <a:gd name="T43" fmla="*/ 51 h 132"/>
                  <a:gd name="T44" fmla="*/ 330 w 338"/>
                  <a:gd name="T45" fmla="*/ 25 h 132"/>
                  <a:gd name="T46" fmla="*/ 338 w 338"/>
                  <a:gd name="T47" fmla="*/ 2 h 132"/>
                  <a:gd name="T48" fmla="*/ 338 w 338"/>
                  <a:gd name="T49" fmla="*/ 0 h 132"/>
                  <a:gd name="T50" fmla="*/ 267 w 338"/>
                  <a:gd name="T51" fmla="*/ 0 h 132"/>
                  <a:gd name="T52" fmla="*/ 258 w 338"/>
                  <a:gd name="T53"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8" h="132">
                    <a:moveTo>
                      <a:pt x="258" y="24"/>
                    </a:moveTo>
                    <a:cubicBezTo>
                      <a:pt x="258" y="26"/>
                      <a:pt x="257" y="28"/>
                      <a:pt x="256" y="30"/>
                    </a:cubicBezTo>
                    <a:cubicBezTo>
                      <a:pt x="256" y="30"/>
                      <a:pt x="256" y="29"/>
                      <a:pt x="255" y="29"/>
                    </a:cubicBezTo>
                    <a:cubicBezTo>
                      <a:pt x="252" y="19"/>
                      <a:pt x="247" y="11"/>
                      <a:pt x="244" y="1"/>
                    </a:cubicBezTo>
                    <a:cubicBezTo>
                      <a:pt x="244" y="1"/>
                      <a:pt x="244" y="0"/>
                      <a:pt x="244" y="0"/>
                    </a:cubicBezTo>
                    <a:cubicBezTo>
                      <a:pt x="3" y="0"/>
                      <a:pt x="3" y="0"/>
                      <a:pt x="3" y="0"/>
                    </a:cubicBezTo>
                    <a:cubicBezTo>
                      <a:pt x="5" y="3"/>
                      <a:pt x="8" y="6"/>
                      <a:pt x="11" y="8"/>
                    </a:cubicBezTo>
                    <a:cubicBezTo>
                      <a:pt x="12" y="13"/>
                      <a:pt x="8" y="19"/>
                      <a:pt x="6" y="25"/>
                    </a:cubicBezTo>
                    <a:cubicBezTo>
                      <a:pt x="4" y="26"/>
                      <a:pt x="2" y="28"/>
                      <a:pt x="0" y="29"/>
                    </a:cubicBezTo>
                    <a:cubicBezTo>
                      <a:pt x="2" y="30"/>
                      <a:pt x="4" y="30"/>
                      <a:pt x="5" y="30"/>
                    </a:cubicBezTo>
                    <a:cubicBezTo>
                      <a:pt x="5" y="30"/>
                      <a:pt x="5" y="31"/>
                      <a:pt x="6" y="32"/>
                    </a:cubicBezTo>
                    <a:cubicBezTo>
                      <a:pt x="8" y="32"/>
                      <a:pt x="11" y="33"/>
                      <a:pt x="14" y="32"/>
                    </a:cubicBezTo>
                    <a:cubicBezTo>
                      <a:pt x="14" y="51"/>
                      <a:pt x="15" y="71"/>
                      <a:pt x="12" y="89"/>
                    </a:cubicBezTo>
                    <a:cubicBezTo>
                      <a:pt x="10" y="98"/>
                      <a:pt x="6" y="105"/>
                      <a:pt x="12" y="109"/>
                    </a:cubicBezTo>
                    <a:cubicBezTo>
                      <a:pt x="14" y="110"/>
                      <a:pt x="17" y="112"/>
                      <a:pt x="20" y="113"/>
                    </a:cubicBezTo>
                    <a:cubicBezTo>
                      <a:pt x="17" y="118"/>
                      <a:pt x="16" y="125"/>
                      <a:pt x="16" y="132"/>
                    </a:cubicBezTo>
                    <a:cubicBezTo>
                      <a:pt x="263" y="132"/>
                      <a:pt x="263" y="132"/>
                      <a:pt x="263" y="132"/>
                    </a:cubicBezTo>
                    <a:cubicBezTo>
                      <a:pt x="262" y="128"/>
                      <a:pt x="261" y="123"/>
                      <a:pt x="260" y="119"/>
                    </a:cubicBezTo>
                    <a:cubicBezTo>
                      <a:pt x="265" y="117"/>
                      <a:pt x="268" y="115"/>
                      <a:pt x="270" y="113"/>
                    </a:cubicBezTo>
                    <a:cubicBezTo>
                      <a:pt x="270" y="113"/>
                      <a:pt x="271" y="113"/>
                      <a:pt x="272" y="113"/>
                    </a:cubicBezTo>
                    <a:cubicBezTo>
                      <a:pt x="278" y="102"/>
                      <a:pt x="286" y="88"/>
                      <a:pt x="296" y="80"/>
                    </a:cubicBezTo>
                    <a:cubicBezTo>
                      <a:pt x="305" y="72"/>
                      <a:pt x="316" y="64"/>
                      <a:pt x="320" y="51"/>
                    </a:cubicBezTo>
                    <a:cubicBezTo>
                      <a:pt x="324" y="41"/>
                      <a:pt x="324" y="35"/>
                      <a:pt x="330" y="25"/>
                    </a:cubicBezTo>
                    <a:cubicBezTo>
                      <a:pt x="335" y="17"/>
                      <a:pt x="337" y="12"/>
                      <a:pt x="338" y="2"/>
                    </a:cubicBezTo>
                    <a:cubicBezTo>
                      <a:pt x="338" y="1"/>
                      <a:pt x="338" y="1"/>
                      <a:pt x="338" y="0"/>
                    </a:cubicBezTo>
                    <a:cubicBezTo>
                      <a:pt x="267" y="0"/>
                      <a:pt x="267" y="0"/>
                      <a:pt x="267" y="0"/>
                    </a:cubicBezTo>
                    <a:cubicBezTo>
                      <a:pt x="265" y="8"/>
                      <a:pt x="261" y="17"/>
                      <a:pt x="258"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67" name="Freeform 45"/>
              <p:cNvSpPr>
                <a:spLocks/>
              </p:cNvSpPr>
              <p:nvPr/>
            </p:nvSpPr>
            <p:spPr bwMode="auto">
              <a:xfrm>
                <a:off x="6966016" y="2136168"/>
                <a:ext cx="776577" cy="398842"/>
              </a:xfrm>
              <a:custGeom>
                <a:avLst/>
                <a:gdLst>
                  <a:gd name="T0" fmla="*/ 60 w 296"/>
                  <a:gd name="T1" fmla="*/ 0 h 152"/>
                  <a:gd name="T2" fmla="*/ 72 w 296"/>
                  <a:gd name="T3" fmla="*/ 37 h 152"/>
                  <a:gd name="T4" fmla="*/ 92 w 296"/>
                  <a:gd name="T5" fmla="*/ 63 h 152"/>
                  <a:gd name="T6" fmla="*/ 87 w 296"/>
                  <a:gd name="T7" fmla="*/ 83 h 152"/>
                  <a:gd name="T8" fmla="*/ 72 w 296"/>
                  <a:gd name="T9" fmla="*/ 94 h 152"/>
                  <a:gd name="T10" fmla="*/ 41 w 296"/>
                  <a:gd name="T11" fmla="*/ 134 h 152"/>
                  <a:gd name="T12" fmla="*/ 31 w 296"/>
                  <a:gd name="T13" fmla="*/ 142 h 152"/>
                  <a:gd name="T14" fmla="*/ 3 w 296"/>
                  <a:gd name="T15" fmla="*/ 151 h 152"/>
                  <a:gd name="T16" fmla="*/ 0 w 296"/>
                  <a:gd name="T17" fmla="*/ 152 h 152"/>
                  <a:gd name="T18" fmla="*/ 296 w 296"/>
                  <a:gd name="T19" fmla="*/ 152 h 152"/>
                  <a:gd name="T20" fmla="*/ 231 w 296"/>
                  <a:gd name="T21" fmla="*/ 121 h 152"/>
                  <a:gd name="T22" fmla="*/ 215 w 296"/>
                  <a:gd name="T23" fmla="*/ 119 h 152"/>
                  <a:gd name="T24" fmla="*/ 175 w 296"/>
                  <a:gd name="T25" fmla="*/ 76 h 152"/>
                  <a:gd name="T26" fmla="*/ 169 w 296"/>
                  <a:gd name="T27" fmla="*/ 74 h 152"/>
                  <a:gd name="T28" fmla="*/ 167 w 296"/>
                  <a:gd name="T29" fmla="*/ 48 h 152"/>
                  <a:gd name="T30" fmla="*/ 202 w 296"/>
                  <a:gd name="T31" fmla="*/ 0 h 152"/>
                  <a:gd name="T32" fmla="*/ 60 w 296"/>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52">
                    <a:moveTo>
                      <a:pt x="60" y="0"/>
                    </a:moveTo>
                    <a:cubicBezTo>
                      <a:pt x="63" y="15"/>
                      <a:pt x="67" y="28"/>
                      <a:pt x="72" y="37"/>
                    </a:cubicBezTo>
                    <a:cubicBezTo>
                      <a:pt x="77" y="48"/>
                      <a:pt x="84" y="57"/>
                      <a:pt x="92" y="63"/>
                    </a:cubicBezTo>
                    <a:cubicBezTo>
                      <a:pt x="90" y="73"/>
                      <a:pt x="88" y="76"/>
                      <a:pt x="87" y="83"/>
                    </a:cubicBezTo>
                    <a:cubicBezTo>
                      <a:pt x="82" y="86"/>
                      <a:pt x="77" y="90"/>
                      <a:pt x="72" y="94"/>
                    </a:cubicBezTo>
                    <a:cubicBezTo>
                      <a:pt x="62" y="104"/>
                      <a:pt x="54" y="123"/>
                      <a:pt x="41" y="134"/>
                    </a:cubicBezTo>
                    <a:cubicBezTo>
                      <a:pt x="38" y="137"/>
                      <a:pt x="35" y="140"/>
                      <a:pt x="31" y="142"/>
                    </a:cubicBezTo>
                    <a:cubicBezTo>
                      <a:pt x="22" y="145"/>
                      <a:pt x="12" y="147"/>
                      <a:pt x="3" y="151"/>
                    </a:cubicBezTo>
                    <a:cubicBezTo>
                      <a:pt x="2" y="151"/>
                      <a:pt x="1" y="152"/>
                      <a:pt x="0" y="152"/>
                    </a:cubicBezTo>
                    <a:cubicBezTo>
                      <a:pt x="296" y="152"/>
                      <a:pt x="296" y="152"/>
                      <a:pt x="296" y="152"/>
                    </a:cubicBezTo>
                    <a:cubicBezTo>
                      <a:pt x="281" y="134"/>
                      <a:pt x="251" y="124"/>
                      <a:pt x="231" y="121"/>
                    </a:cubicBezTo>
                    <a:cubicBezTo>
                      <a:pt x="226" y="120"/>
                      <a:pt x="221" y="120"/>
                      <a:pt x="215" y="119"/>
                    </a:cubicBezTo>
                    <a:cubicBezTo>
                      <a:pt x="201" y="104"/>
                      <a:pt x="184" y="91"/>
                      <a:pt x="175" y="76"/>
                    </a:cubicBezTo>
                    <a:cubicBezTo>
                      <a:pt x="173" y="75"/>
                      <a:pt x="171" y="75"/>
                      <a:pt x="169" y="74"/>
                    </a:cubicBezTo>
                    <a:cubicBezTo>
                      <a:pt x="168" y="65"/>
                      <a:pt x="168" y="56"/>
                      <a:pt x="167" y="48"/>
                    </a:cubicBezTo>
                    <a:cubicBezTo>
                      <a:pt x="176" y="37"/>
                      <a:pt x="192" y="17"/>
                      <a:pt x="202" y="0"/>
                    </a:cubicBezTo>
                    <a:lnTo>
                      <a:pt x="6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8" name="Freeform 46"/>
              <p:cNvSpPr>
                <a:spLocks/>
              </p:cNvSpPr>
              <p:nvPr/>
            </p:nvSpPr>
            <p:spPr bwMode="auto">
              <a:xfrm>
                <a:off x="7100445" y="1700663"/>
                <a:ext cx="429950" cy="435505"/>
              </a:xfrm>
              <a:custGeom>
                <a:avLst/>
                <a:gdLst>
                  <a:gd name="T0" fmla="*/ 148 w 164"/>
                  <a:gd name="T1" fmla="*/ 131 h 166"/>
                  <a:gd name="T2" fmla="*/ 151 w 164"/>
                  <a:gd name="T3" fmla="*/ 97 h 166"/>
                  <a:gd name="T4" fmla="*/ 144 w 164"/>
                  <a:gd name="T5" fmla="*/ 49 h 166"/>
                  <a:gd name="T6" fmla="*/ 112 w 164"/>
                  <a:gd name="T7" fmla="*/ 18 h 166"/>
                  <a:gd name="T8" fmla="*/ 104 w 164"/>
                  <a:gd name="T9" fmla="*/ 14 h 166"/>
                  <a:gd name="T10" fmla="*/ 88 w 164"/>
                  <a:gd name="T11" fmla="*/ 5 h 166"/>
                  <a:gd name="T12" fmla="*/ 15 w 164"/>
                  <a:gd name="T13" fmla="*/ 45 h 166"/>
                  <a:gd name="T14" fmla="*/ 0 w 164"/>
                  <a:gd name="T15" fmla="*/ 135 h 166"/>
                  <a:gd name="T16" fmla="*/ 3 w 164"/>
                  <a:gd name="T17" fmla="*/ 136 h 166"/>
                  <a:gd name="T18" fmla="*/ 6 w 164"/>
                  <a:gd name="T19" fmla="*/ 156 h 166"/>
                  <a:gd name="T20" fmla="*/ 7 w 164"/>
                  <a:gd name="T21" fmla="*/ 152 h 166"/>
                  <a:gd name="T22" fmla="*/ 9 w 164"/>
                  <a:gd name="T23" fmla="*/ 166 h 166"/>
                  <a:gd name="T24" fmla="*/ 151 w 164"/>
                  <a:gd name="T25" fmla="*/ 166 h 166"/>
                  <a:gd name="T26" fmla="*/ 148 w 164"/>
                  <a:gd name="T27" fmla="*/ 13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66">
                    <a:moveTo>
                      <a:pt x="148" y="131"/>
                    </a:moveTo>
                    <a:cubicBezTo>
                      <a:pt x="151" y="120"/>
                      <a:pt x="150" y="102"/>
                      <a:pt x="151" y="97"/>
                    </a:cubicBezTo>
                    <a:cubicBezTo>
                      <a:pt x="156" y="79"/>
                      <a:pt x="155" y="66"/>
                      <a:pt x="144" y="49"/>
                    </a:cubicBezTo>
                    <a:cubicBezTo>
                      <a:pt x="135" y="36"/>
                      <a:pt x="125" y="26"/>
                      <a:pt x="112" y="18"/>
                    </a:cubicBezTo>
                    <a:cubicBezTo>
                      <a:pt x="110" y="17"/>
                      <a:pt x="107" y="15"/>
                      <a:pt x="104" y="14"/>
                    </a:cubicBezTo>
                    <a:cubicBezTo>
                      <a:pt x="101" y="9"/>
                      <a:pt x="95" y="6"/>
                      <a:pt x="88" y="5"/>
                    </a:cubicBezTo>
                    <a:cubicBezTo>
                      <a:pt x="61" y="0"/>
                      <a:pt x="27" y="21"/>
                      <a:pt x="15" y="45"/>
                    </a:cubicBezTo>
                    <a:cubicBezTo>
                      <a:pt x="1" y="74"/>
                      <a:pt x="5" y="105"/>
                      <a:pt x="0" y="135"/>
                    </a:cubicBezTo>
                    <a:cubicBezTo>
                      <a:pt x="1" y="136"/>
                      <a:pt x="2" y="135"/>
                      <a:pt x="3" y="136"/>
                    </a:cubicBezTo>
                    <a:cubicBezTo>
                      <a:pt x="3" y="143"/>
                      <a:pt x="2" y="151"/>
                      <a:pt x="6" y="156"/>
                    </a:cubicBezTo>
                    <a:cubicBezTo>
                      <a:pt x="6" y="155"/>
                      <a:pt x="7" y="153"/>
                      <a:pt x="7" y="152"/>
                    </a:cubicBezTo>
                    <a:cubicBezTo>
                      <a:pt x="8" y="157"/>
                      <a:pt x="9" y="161"/>
                      <a:pt x="9" y="166"/>
                    </a:cubicBezTo>
                    <a:cubicBezTo>
                      <a:pt x="151" y="166"/>
                      <a:pt x="151" y="166"/>
                      <a:pt x="151" y="166"/>
                    </a:cubicBezTo>
                    <a:cubicBezTo>
                      <a:pt x="161" y="149"/>
                      <a:pt x="164" y="134"/>
                      <a:pt x="148" y="131"/>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Freeform 47"/>
              <p:cNvSpPr>
                <a:spLocks/>
              </p:cNvSpPr>
              <p:nvPr/>
            </p:nvSpPr>
            <p:spPr bwMode="auto">
              <a:xfrm>
                <a:off x="6892691" y="2902745"/>
                <a:ext cx="1005439" cy="429950"/>
              </a:xfrm>
              <a:custGeom>
                <a:avLst/>
                <a:gdLst>
                  <a:gd name="T0" fmla="*/ 2 w 383"/>
                  <a:gd name="T1" fmla="*/ 40 h 164"/>
                  <a:gd name="T2" fmla="*/ 8 w 383"/>
                  <a:gd name="T3" fmla="*/ 72 h 164"/>
                  <a:gd name="T4" fmla="*/ 12 w 383"/>
                  <a:gd name="T5" fmla="*/ 115 h 164"/>
                  <a:gd name="T6" fmla="*/ 27 w 383"/>
                  <a:gd name="T7" fmla="*/ 142 h 164"/>
                  <a:gd name="T8" fmla="*/ 34 w 383"/>
                  <a:gd name="T9" fmla="*/ 164 h 164"/>
                  <a:gd name="T10" fmla="*/ 275 w 383"/>
                  <a:gd name="T11" fmla="*/ 164 h 164"/>
                  <a:gd name="T12" fmla="*/ 270 w 383"/>
                  <a:gd name="T13" fmla="*/ 109 h 164"/>
                  <a:gd name="T14" fmla="*/ 271 w 383"/>
                  <a:gd name="T15" fmla="*/ 99 h 164"/>
                  <a:gd name="T16" fmla="*/ 277 w 383"/>
                  <a:gd name="T17" fmla="*/ 92 h 164"/>
                  <a:gd name="T18" fmla="*/ 283 w 383"/>
                  <a:gd name="T19" fmla="*/ 46 h 164"/>
                  <a:gd name="T20" fmla="*/ 287 w 383"/>
                  <a:gd name="T21" fmla="*/ 55 h 164"/>
                  <a:gd name="T22" fmla="*/ 302 w 383"/>
                  <a:gd name="T23" fmla="*/ 99 h 164"/>
                  <a:gd name="T24" fmla="*/ 309 w 383"/>
                  <a:gd name="T25" fmla="*/ 108 h 164"/>
                  <a:gd name="T26" fmla="*/ 307 w 383"/>
                  <a:gd name="T27" fmla="*/ 119 h 164"/>
                  <a:gd name="T28" fmla="*/ 303 w 383"/>
                  <a:gd name="T29" fmla="*/ 146 h 164"/>
                  <a:gd name="T30" fmla="*/ 298 w 383"/>
                  <a:gd name="T31" fmla="*/ 164 h 164"/>
                  <a:gd name="T32" fmla="*/ 369 w 383"/>
                  <a:gd name="T33" fmla="*/ 164 h 164"/>
                  <a:gd name="T34" fmla="*/ 376 w 383"/>
                  <a:gd name="T35" fmla="*/ 142 h 164"/>
                  <a:gd name="T36" fmla="*/ 382 w 383"/>
                  <a:gd name="T37" fmla="*/ 131 h 164"/>
                  <a:gd name="T38" fmla="*/ 382 w 383"/>
                  <a:gd name="T39" fmla="*/ 116 h 164"/>
                  <a:gd name="T40" fmla="*/ 374 w 383"/>
                  <a:gd name="T41" fmla="*/ 69 h 164"/>
                  <a:gd name="T42" fmla="*/ 374 w 383"/>
                  <a:gd name="T43" fmla="*/ 41 h 164"/>
                  <a:gd name="T44" fmla="*/ 367 w 383"/>
                  <a:gd name="T45" fmla="*/ 21 h 164"/>
                  <a:gd name="T46" fmla="*/ 368 w 383"/>
                  <a:gd name="T47" fmla="*/ 0 h 164"/>
                  <a:gd name="T48" fmla="*/ 1 w 383"/>
                  <a:gd name="T49" fmla="*/ 0 h 164"/>
                  <a:gd name="T50" fmla="*/ 2 w 383"/>
                  <a:gd name="T51"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3" h="164">
                    <a:moveTo>
                      <a:pt x="2" y="40"/>
                    </a:moveTo>
                    <a:cubicBezTo>
                      <a:pt x="4" y="51"/>
                      <a:pt x="7" y="61"/>
                      <a:pt x="8" y="72"/>
                    </a:cubicBezTo>
                    <a:cubicBezTo>
                      <a:pt x="10" y="86"/>
                      <a:pt x="6" y="103"/>
                      <a:pt x="12" y="115"/>
                    </a:cubicBezTo>
                    <a:cubicBezTo>
                      <a:pt x="17" y="124"/>
                      <a:pt x="22" y="131"/>
                      <a:pt x="27" y="142"/>
                    </a:cubicBezTo>
                    <a:cubicBezTo>
                      <a:pt x="29" y="148"/>
                      <a:pt x="31" y="157"/>
                      <a:pt x="34" y="164"/>
                    </a:cubicBezTo>
                    <a:cubicBezTo>
                      <a:pt x="275" y="164"/>
                      <a:pt x="275" y="164"/>
                      <a:pt x="275" y="164"/>
                    </a:cubicBezTo>
                    <a:cubicBezTo>
                      <a:pt x="268" y="147"/>
                      <a:pt x="268" y="128"/>
                      <a:pt x="270" y="109"/>
                    </a:cubicBezTo>
                    <a:cubicBezTo>
                      <a:pt x="271" y="106"/>
                      <a:pt x="271" y="103"/>
                      <a:pt x="271" y="99"/>
                    </a:cubicBezTo>
                    <a:cubicBezTo>
                      <a:pt x="275" y="97"/>
                      <a:pt x="275" y="95"/>
                      <a:pt x="277" y="92"/>
                    </a:cubicBezTo>
                    <a:cubicBezTo>
                      <a:pt x="268" y="81"/>
                      <a:pt x="274" y="54"/>
                      <a:pt x="283" y="46"/>
                    </a:cubicBezTo>
                    <a:cubicBezTo>
                      <a:pt x="285" y="49"/>
                      <a:pt x="286" y="51"/>
                      <a:pt x="287" y="55"/>
                    </a:cubicBezTo>
                    <a:cubicBezTo>
                      <a:pt x="292" y="71"/>
                      <a:pt x="292" y="85"/>
                      <a:pt x="302" y="99"/>
                    </a:cubicBezTo>
                    <a:cubicBezTo>
                      <a:pt x="305" y="103"/>
                      <a:pt x="307" y="102"/>
                      <a:pt x="309" y="108"/>
                    </a:cubicBezTo>
                    <a:cubicBezTo>
                      <a:pt x="310" y="112"/>
                      <a:pt x="308" y="115"/>
                      <a:pt x="307" y="119"/>
                    </a:cubicBezTo>
                    <a:cubicBezTo>
                      <a:pt x="305" y="127"/>
                      <a:pt x="305" y="136"/>
                      <a:pt x="303" y="146"/>
                    </a:cubicBezTo>
                    <a:cubicBezTo>
                      <a:pt x="302" y="152"/>
                      <a:pt x="300" y="158"/>
                      <a:pt x="298" y="164"/>
                    </a:cubicBezTo>
                    <a:cubicBezTo>
                      <a:pt x="369" y="164"/>
                      <a:pt x="369" y="164"/>
                      <a:pt x="369" y="164"/>
                    </a:cubicBezTo>
                    <a:cubicBezTo>
                      <a:pt x="371" y="156"/>
                      <a:pt x="371" y="148"/>
                      <a:pt x="376" y="142"/>
                    </a:cubicBezTo>
                    <a:cubicBezTo>
                      <a:pt x="379" y="137"/>
                      <a:pt x="381" y="137"/>
                      <a:pt x="382" y="131"/>
                    </a:cubicBezTo>
                    <a:cubicBezTo>
                      <a:pt x="383" y="126"/>
                      <a:pt x="382" y="121"/>
                      <a:pt x="382" y="116"/>
                    </a:cubicBezTo>
                    <a:cubicBezTo>
                      <a:pt x="382" y="100"/>
                      <a:pt x="378" y="84"/>
                      <a:pt x="374" y="69"/>
                    </a:cubicBezTo>
                    <a:cubicBezTo>
                      <a:pt x="371" y="59"/>
                      <a:pt x="375" y="50"/>
                      <a:pt x="374" y="41"/>
                    </a:cubicBezTo>
                    <a:cubicBezTo>
                      <a:pt x="373" y="34"/>
                      <a:pt x="368" y="30"/>
                      <a:pt x="367" y="21"/>
                    </a:cubicBezTo>
                    <a:cubicBezTo>
                      <a:pt x="366" y="13"/>
                      <a:pt x="367" y="6"/>
                      <a:pt x="368" y="0"/>
                    </a:cubicBezTo>
                    <a:cubicBezTo>
                      <a:pt x="1" y="0"/>
                      <a:pt x="1" y="0"/>
                      <a:pt x="1" y="0"/>
                    </a:cubicBezTo>
                    <a:cubicBezTo>
                      <a:pt x="0" y="13"/>
                      <a:pt x="0" y="27"/>
                      <a:pt x="2" y="4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Freeform 48"/>
              <p:cNvSpPr>
                <a:spLocks/>
              </p:cNvSpPr>
              <p:nvPr/>
            </p:nvSpPr>
            <p:spPr bwMode="auto">
              <a:xfrm>
                <a:off x="7013788" y="3679321"/>
                <a:ext cx="674366" cy="367735"/>
              </a:xfrm>
              <a:custGeom>
                <a:avLst/>
                <a:gdLst>
                  <a:gd name="T0" fmla="*/ 1 w 257"/>
                  <a:gd name="T1" fmla="*/ 32 h 140"/>
                  <a:gd name="T2" fmla="*/ 4 w 257"/>
                  <a:gd name="T3" fmla="*/ 88 h 140"/>
                  <a:gd name="T4" fmla="*/ 15 w 257"/>
                  <a:gd name="T5" fmla="*/ 139 h 140"/>
                  <a:gd name="T6" fmla="*/ 15 w 257"/>
                  <a:gd name="T7" fmla="*/ 140 h 140"/>
                  <a:gd name="T8" fmla="*/ 242 w 257"/>
                  <a:gd name="T9" fmla="*/ 140 h 140"/>
                  <a:gd name="T10" fmla="*/ 251 w 257"/>
                  <a:gd name="T11" fmla="*/ 20 h 140"/>
                  <a:gd name="T12" fmla="*/ 248 w 257"/>
                  <a:gd name="T13" fmla="*/ 0 h 140"/>
                  <a:gd name="T14" fmla="*/ 1 w 257"/>
                  <a:gd name="T15" fmla="*/ 0 h 140"/>
                  <a:gd name="T16" fmla="*/ 1 w 257"/>
                  <a:gd name="T17"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40">
                    <a:moveTo>
                      <a:pt x="1" y="32"/>
                    </a:moveTo>
                    <a:cubicBezTo>
                      <a:pt x="1" y="51"/>
                      <a:pt x="0" y="70"/>
                      <a:pt x="4" y="88"/>
                    </a:cubicBezTo>
                    <a:cubicBezTo>
                      <a:pt x="7" y="105"/>
                      <a:pt x="9" y="123"/>
                      <a:pt x="15" y="139"/>
                    </a:cubicBezTo>
                    <a:cubicBezTo>
                      <a:pt x="15" y="139"/>
                      <a:pt x="15" y="140"/>
                      <a:pt x="15" y="140"/>
                    </a:cubicBezTo>
                    <a:cubicBezTo>
                      <a:pt x="242" y="140"/>
                      <a:pt x="242" y="140"/>
                      <a:pt x="242" y="140"/>
                    </a:cubicBezTo>
                    <a:cubicBezTo>
                      <a:pt x="253" y="102"/>
                      <a:pt x="257" y="59"/>
                      <a:pt x="251" y="20"/>
                    </a:cubicBezTo>
                    <a:cubicBezTo>
                      <a:pt x="250" y="13"/>
                      <a:pt x="249" y="7"/>
                      <a:pt x="248" y="0"/>
                    </a:cubicBezTo>
                    <a:cubicBezTo>
                      <a:pt x="1" y="0"/>
                      <a:pt x="1" y="0"/>
                      <a:pt x="1" y="0"/>
                    </a:cubicBezTo>
                    <a:cubicBezTo>
                      <a:pt x="0" y="11"/>
                      <a:pt x="1" y="24"/>
                      <a:pt x="1"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71" name="Freeform 49"/>
              <p:cNvSpPr>
                <a:spLocks/>
              </p:cNvSpPr>
              <p:nvPr/>
            </p:nvSpPr>
            <p:spPr bwMode="auto">
              <a:xfrm>
                <a:off x="6894913" y="2535010"/>
                <a:ext cx="966555" cy="367735"/>
              </a:xfrm>
              <a:custGeom>
                <a:avLst/>
                <a:gdLst>
                  <a:gd name="T0" fmla="*/ 3 w 368"/>
                  <a:gd name="T1" fmla="*/ 36 h 140"/>
                  <a:gd name="T2" fmla="*/ 2 w 368"/>
                  <a:gd name="T3" fmla="*/ 118 h 140"/>
                  <a:gd name="T4" fmla="*/ 0 w 368"/>
                  <a:gd name="T5" fmla="*/ 140 h 140"/>
                  <a:gd name="T6" fmla="*/ 367 w 368"/>
                  <a:gd name="T7" fmla="*/ 140 h 140"/>
                  <a:gd name="T8" fmla="*/ 362 w 368"/>
                  <a:gd name="T9" fmla="*/ 116 h 140"/>
                  <a:gd name="T10" fmla="*/ 353 w 368"/>
                  <a:gd name="T11" fmla="*/ 96 h 140"/>
                  <a:gd name="T12" fmla="*/ 349 w 368"/>
                  <a:gd name="T13" fmla="*/ 85 h 140"/>
                  <a:gd name="T14" fmla="*/ 355 w 368"/>
                  <a:gd name="T15" fmla="*/ 76 h 140"/>
                  <a:gd name="T16" fmla="*/ 345 w 368"/>
                  <a:gd name="T17" fmla="*/ 59 h 140"/>
                  <a:gd name="T18" fmla="*/ 339 w 368"/>
                  <a:gd name="T19" fmla="*/ 36 h 140"/>
                  <a:gd name="T20" fmla="*/ 332 w 368"/>
                  <a:gd name="T21" fmla="*/ 18 h 140"/>
                  <a:gd name="T22" fmla="*/ 323 w 368"/>
                  <a:gd name="T23" fmla="*/ 0 h 140"/>
                  <a:gd name="T24" fmla="*/ 27 w 368"/>
                  <a:gd name="T25" fmla="*/ 0 h 140"/>
                  <a:gd name="T26" fmla="*/ 3 w 368"/>
                  <a:gd name="T27" fmla="*/ 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140">
                    <a:moveTo>
                      <a:pt x="3" y="36"/>
                    </a:moveTo>
                    <a:cubicBezTo>
                      <a:pt x="0" y="63"/>
                      <a:pt x="5" y="91"/>
                      <a:pt x="2" y="118"/>
                    </a:cubicBezTo>
                    <a:cubicBezTo>
                      <a:pt x="1" y="125"/>
                      <a:pt x="1" y="133"/>
                      <a:pt x="0" y="140"/>
                    </a:cubicBezTo>
                    <a:cubicBezTo>
                      <a:pt x="367" y="140"/>
                      <a:pt x="367" y="140"/>
                      <a:pt x="367" y="140"/>
                    </a:cubicBezTo>
                    <a:cubicBezTo>
                      <a:pt x="368" y="132"/>
                      <a:pt x="368" y="125"/>
                      <a:pt x="362" y="116"/>
                    </a:cubicBezTo>
                    <a:cubicBezTo>
                      <a:pt x="358" y="110"/>
                      <a:pt x="356" y="104"/>
                      <a:pt x="353" y="96"/>
                    </a:cubicBezTo>
                    <a:cubicBezTo>
                      <a:pt x="351" y="92"/>
                      <a:pt x="348" y="90"/>
                      <a:pt x="349" y="85"/>
                    </a:cubicBezTo>
                    <a:cubicBezTo>
                      <a:pt x="349" y="81"/>
                      <a:pt x="354" y="81"/>
                      <a:pt x="355" y="76"/>
                    </a:cubicBezTo>
                    <a:cubicBezTo>
                      <a:pt x="358" y="66"/>
                      <a:pt x="349" y="63"/>
                      <a:pt x="345" y="59"/>
                    </a:cubicBezTo>
                    <a:cubicBezTo>
                      <a:pt x="337" y="52"/>
                      <a:pt x="341" y="47"/>
                      <a:pt x="339" y="36"/>
                    </a:cubicBezTo>
                    <a:cubicBezTo>
                      <a:pt x="337" y="29"/>
                      <a:pt x="335" y="24"/>
                      <a:pt x="332" y="18"/>
                    </a:cubicBezTo>
                    <a:cubicBezTo>
                      <a:pt x="331" y="11"/>
                      <a:pt x="327" y="5"/>
                      <a:pt x="323" y="0"/>
                    </a:cubicBezTo>
                    <a:cubicBezTo>
                      <a:pt x="27" y="0"/>
                      <a:pt x="27" y="0"/>
                      <a:pt x="27" y="0"/>
                    </a:cubicBezTo>
                    <a:cubicBezTo>
                      <a:pt x="12" y="6"/>
                      <a:pt x="5" y="19"/>
                      <a:pt x="3" y="36"/>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60" name="Rechteck 59"/>
            <p:cNvSpPr/>
            <p:nvPr/>
          </p:nvSpPr>
          <p:spPr>
            <a:xfrm rot="16200000">
              <a:off x="5994566" y="3868168"/>
              <a:ext cx="2320569" cy="127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algn="ctr">
                <a:spcAft>
                  <a:spcPts val="800"/>
                </a:spcAft>
              </a:pPr>
              <a:r>
                <a:rPr lang="en-US" sz="8800" spc="-300" dirty="0">
                  <a:solidFill>
                    <a:schemeClr val="accent1">
                      <a:lumMod val="50000"/>
                    </a:schemeClr>
                  </a:solidFill>
                  <a:latin typeface="Bebas Neue" panose="020B0506020202020201" pitchFamily="34" charset="0"/>
                </a:rPr>
                <a:t>80%</a:t>
              </a:r>
              <a:endParaRPr lang="en-US" sz="4400" spc="-300" dirty="0">
                <a:solidFill>
                  <a:schemeClr val="accent1">
                    <a:lumMod val="50000"/>
                  </a:schemeClr>
                </a:solidFill>
                <a:latin typeface="Bebas Neue" panose="020B0506020202020201" pitchFamily="34" charset="0"/>
              </a:endParaRPr>
            </a:p>
          </p:txBody>
        </p:sp>
        <p:sp>
          <p:nvSpPr>
            <p:cNvPr id="96" name="Rechteck 95"/>
            <p:cNvSpPr/>
            <p:nvPr/>
          </p:nvSpPr>
          <p:spPr>
            <a:xfrm>
              <a:off x="1140538" y="1946383"/>
              <a:ext cx="1743486" cy="40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t" anchorCtr="0"/>
            <a:lstStyle/>
            <a:p>
              <a:pPr>
                <a:lnSpc>
                  <a:spcPct val="80000"/>
                </a:lnSpc>
              </a:pPr>
              <a:r>
                <a:rPr lang="en-US" sz="2400" dirty="0">
                  <a:solidFill>
                    <a:schemeClr val="tx1">
                      <a:lumMod val="75000"/>
                      <a:lumOff val="25000"/>
                    </a:schemeClr>
                  </a:solidFill>
                </a:rPr>
                <a:t>Depression Men</a:t>
              </a:r>
            </a:p>
          </p:txBody>
        </p:sp>
        <p:sp>
          <p:nvSpPr>
            <p:cNvPr id="98" name="Rechteck 97"/>
            <p:cNvSpPr/>
            <p:nvPr/>
          </p:nvSpPr>
          <p:spPr>
            <a:xfrm>
              <a:off x="6299797" y="2702308"/>
              <a:ext cx="1743486" cy="40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t" anchorCtr="0"/>
            <a:lstStyle/>
            <a:p>
              <a:pPr>
                <a:lnSpc>
                  <a:spcPct val="80000"/>
                </a:lnSpc>
              </a:pPr>
              <a:r>
                <a:rPr lang="en-US" sz="2400" dirty="0">
                  <a:solidFill>
                    <a:schemeClr val="tx1">
                      <a:lumMod val="75000"/>
                      <a:lumOff val="25000"/>
                    </a:schemeClr>
                  </a:solidFill>
                </a:rPr>
                <a:t>Depression</a:t>
              </a:r>
            </a:p>
            <a:p>
              <a:pPr>
                <a:lnSpc>
                  <a:spcPct val="80000"/>
                </a:lnSpc>
              </a:pPr>
              <a:r>
                <a:rPr lang="en-US" sz="2400" dirty="0">
                  <a:solidFill>
                    <a:schemeClr val="tx1">
                      <a:lumMod val="75000"/>
                      <a:lumOff val="25000"/>
                    </a:schemeClr>
                  </a:solidFill>
                </a:rPr>
                <a:t>Women</a:t>
              </a:r>
            </a:p>
          </p:txBody>
        </p:sp>
      </p:grpSp>
      <p:sp>
        <p:nvSpPr>
          <p:cNvPr id="2" name="TextBox 1">
            <a:extLst>
              <a:ext uri="{FF2B5EF4-FFF2-40B4-BE49-F238E27FC236}">
                <a16:creationId xmlns:a16="http://schemas.microsoft.com/office/drawing/2014/main" id="{3B65011B-DBF9-644E-BF42-45C1E91FC1F1}"/>
              </a:ext>
            </a:extLst>
          </p:cNvPr>
          <p:cNvSpPr txBox="1"/>
          <p:nvPr/>
        </p:nvSpPr>
        <p:spPr>
          <a:xfrm>
            <a:off x="6201885" y="6527392"/>
            <a:ext cx="6085320" cy="369332"/>
          </a:xfrm>
          <a:prstGeom prst="rect">
            <a:avLst/>
          </a:prstGeom>
          <a:noFill/>
        </p:spPr>
        <p:txBody>
          <a:bodyPr wrap="none" rtlCol="0">
            <a:spAutoFit/>
          </a:bodyPr>
          <a:lstStyle/>
          <a:p>
            <a:r>
              <a:rPr lang="en-US" dirty="0" err="1"/>
              <a:t>Nazroo</a:t>
            </a:r>
            <a:r>
              <a:rPr lang="en-US" dirty="0"/>
              <a:t>, Edwards &amp; Brown, 1998; Kessler &amp;McLeod,1984</a:t>
            </a:r>
          </a:p>
        </p:txBody>
      </p:sp>
    </p:spTree>
    <p:extLst>
      <p:ext uri="{BB962C8B-B14F-4D97-AF65-F5344CB8AC3E}">
        <p14:creationId xmlns:p14="http://schemas.microsoft.com/office/powerpoint/2010/main" val="29188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DE35-B2B4-1349-90D9-1DC603F1ED2D}"/>
              </a:ext>
            </a:extLst>
          </p:cNvPr>
          <p:cNvSpPr>
            <a:spLocks noGrp="1"/>
          </p:cNvSpPr>
          <p:nvPr>
            <p:ph type="title"/>
          </p:nvPr>
        </p:nvSpPr>
        <p:spPr>
          <a:xfrm>
            <a:off x="152011" y="22224"/>
            <a:ext cx="10550236" cy="1501327"/>
          </a:xfrm>
        </p:spPr>
        <p:txBody>
          <a:bodyPr/>
          <a:lstStyle/>
          <a:p>
            <a:r>
              <a:rPr lang="en-US" dirty="0"/>
              <a:t>Early Onset</a:t>
            </a:r>
          </a:p>
        </p:txBody>
      </p:sp>
      <p:graphicFrame>
        <p:nvGraphicFramePr>
          <p:cNvPr id="5" name="Content Placeholder 4">
            <a:extLst>
              <a:ext uri="{FF2B5EF4-FFF2-40B4-BE49-F238E27FC236}">
                <a16:creationId xmlns:a16="http://schemas.microsoft.com/office/drawing/2014/main" id="{8D9D1ECD-A1F6-4C48-832C-D09A23655D10}"/>
              </a:ext>
            </a:extLst>
          </p:cNvPr>
          <p:cNvGraphicFramePr>
            <a:graphicFrameLocks noGrp="1"/>
          </p:cNvGraphicFramePr>
          <p:nvPr>
            <p:ph idx="1"/>
            <p:extLst>
              <p:ext uri="{D42A27DB-BD31-4B8C-83A1-F6EECF244321}">
                <p14:modId xmlns:p14="http://schemas.microsoft.com/office/powerpoint/2010/main" val="2193303718"/>
              </p:ext>
            </p:extLst>
          </p:nvPr>
        </p:nvGraphicFramePr>
        <p:xfrm>
          <a:off x="0" y="1898909"/>
          <a:ext cx="10550236" cy="419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875D7AB-30FE-1347-AD15-7E4A4FD19608}"/>
              </a:ext>
            </a:extLst>
          </p:cNvPr>
          <p:cNvSpPr txBox="1"/>
          <p:nvPr/>
        </p:nvSpPr>
        <p:spPr>
          <a:xfrm>
            <a:off x="10146798" y="6488668"/>
            <a:ext cx="2179956" cy="369332"/>
          </a:xfrm>
          <a:prstGeom prst="rect">
            <a:avLst/>
          </a:prstGeom>
          <a:noFill/>
        </p:spPr>
        <p:txBody>
          <a:bodyPr wrap="none" rtlCol="0">
            <a:spAutoFit/>
          </a:bodyPr>
          <a:lstStyle/>
          <a:p>
            <a:r>
              <a:rPr lang="en-US" dirty="0"/>
              <a:t>McCullough, 2003</a:t>
            </a:r>
          </a:p>
        </p:txBody>
      </p:sp>
    </p:spTree>
    <p:extLst>
      <p:ext uri="{BB962C8B-B14F-4D97-AF65-F5344CB8AC3E}">
        <p14:creationId xmlns:p14="http://schemas.microsoft.com/office/powerpoint/2010/main" val="2740076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BA04-B1DE-BF4D-B917-6257B406BA7F}"/>
              </a:ext>
            </a:extLst>
          </p:cNvPr>
          <p:cNvSpPr>
            <a:spLocks noGrp="1"/>
          </p:cNvSpPr>
          <p:nvPr>
            <p:ph type="title"/>
          </p:nvPr>
        </p:nvSpPr>
        <p:spPr/>
        <p:txBody>
          <a:bodyPr/>
          <a:lstStyle/>
          <a:p>
            <a:r>
              <a:rPr lang="en-US" dirty="0"/>
              <a:t>Late-onset </a:t>
            </a:r>
          </a:p>
        </p:txBody>
      </p:sp>
      <p:graphicFrame>
        <p:nvGraphicFramePr>
          <p:cNvPr id="5" name="Content Placeholder 4">
            <a:extLst>
              <a:ext uri="{FF2B5EF4-FFF2-40B4-BE49-F238E27FC236}">
                <a16:creationId xmlns:a16="http://schemas.microsoft.com/office/drawing/2014/main" id="{8825DC2D-A47F-8041-B5D3-43C3323DDE1D}"/>
              </a:ext>
            </a:extLst>
          </p:cNvPr>
          <p:cNvGraphicFramePr>
            <a:graphicFrameLocks noGrp="1"/>
          </p:cNvGraphicFramePr>
          <p:nvPr>
            <p:ph idx="1"/>
            <p:extLst>
              <p:ext uri="{D42A27DB-BD31-4B8C-83A1-F6EECF244321}">
                <p14:modId xmlns:p14="http://schemas.microsoft.com/office/powerpoint/2010/main" val="20471248"/>
              </p:ext>
            </p:extLst>
          </p:nvPr>
        </p:nvGraphicFramePr>
        <p:xfrm>
          <a:off x="651164" y="1984785"/>
          <a:ext cx="10550236" cy="419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74AAB6E-EE3D-4F4F-A225-55DAB69CCF76}"/>
              </a:ext>
            </a:extLst>
          </p:cNvPr>
          <p:cNvSpPr txBox="1"/>
          <p:nvPr/>
        </p:nvSpPr>
        <p:spPr>
          <a:xfrm>
            <a:off x="9509201" y="6492876"/>
            <a:ext cx="3089470" cy="369332"/>
          </a:xfrm>
          <a:prstGeom prst="rect">
            <a:avLst/>
          </a:prstGeom>
          <a:noFill/>
        </p:spPr>
        <p:txBody>
          <a:bodyPr wrap="square" rtlCol="0">
            <a:spAutoFit/>
          </a:bodyPr>
          <a:lstStyle/>
          <a:p>
            <a:r>
              <a:rPr lang="en-US" dirty="0"/>
              <a:t>McCullough, 2003; 2000</a:t>
            </a:r>
            <a:r>
              <a:rPr lang="en-US" dirty="0">
                <a:effectLst/>
              </a:rPr>
              <a:t> </a:t>
            </a:r>
            <a:endParaRPr lang="en-US" dirty="0"/>
          </a:p>
        </p:txBody>
      </p:sp>
    </p:spTree>
    <p:extLst>
      <p:ext uri="{BB962C8B-B14F-4D97-AF65-F5344CB8AC3E}">
        <p14:creationId xmlns:p14="http://schemas.microsoft.com/office/powerpoint/2010/main" val="381878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1BE6162-0291-4A6E-9E50-DD0D273AA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1B6E9E-136C-474B-AB30-412392CB2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300" y="0"/>
            <a:ext cx="40767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2" name="Title 1">
            <a:extLst>
              <a:ext uri="{FF2B5EF4-FFF2-40B4-BE49-F238E27FC236}">
                <a16:creationId xmlns:a16="http://schemas.microsoft.com/office/drawing/2014/main" id="{16415662-64CA-FD40-8FC0-57EA429AE9B6}"/>
              </a:ext>
            </a:extLst>
          </p:cNvPr>
          <p:cNvSpPr>
            <a:spLocks noGrp="1"/>
          </p:cNvSpPr>
          <p:nvPr>
            <p:ph type="ctrTitle"/>
          </p:nvPr>
        </p:nvSpPr>
        <p:spPr>
          <a:xfrm>
            <a:off x="8554720" y="788595"/>
            <a:ext cx="3114040" cy="3419176"/>
          </a:xfrm>
        </p:spPr>
        <p:txBody>
          <a:bodyPr>
            <a:normAutofit/>
          </a:bodyPr>
          <a:lstStyle/>
          <a:p>
            <a:pPr algn="r"/>
            <a:r>
              <a:rPr lang="en-US" sz="5000"/>
              <a:t>Rationale for Use of CBASP</a:t>
            </a:r>
          </a:p>
        </p:txBody>
      </p:sp>
      <p:pic>
        <p:nvPicPr>
          <p:cNvPr id="4" name="Picture 3">
            <a:extLst>
              <a:ext uri="{FF2B5EF4-FFF2-40B4-BE49-F238E27FC236}">
                <a16:creationId xmlns:a16="http://schemas.microsoft.com/office/drawing/2014/main" id="{22CD5263-D60B-4733-8E50-5039C0CDB71A}"/>
              </a:ext>
            </a:extLst>
          </p:cNvPr>
          <p:cNvPicPr>
            <a:picLocks noChangeAspect="1"/>
          </p:cNvPicPr>
          <p:nvPr/>
        </p:nvPicPr>
        <p:blipFill rotWithShape="1">
          <a:blip r:embed="rId2"/>
          <a:srcRect b="15730"/>
          <a:stretch/>
        </p:blipFill>
        <p:spPr>
          <a:xfrm>
            <a:off x="365760" y="1299520"/>
            <a:ext cx="7366000" cy="4143390"/>
          </a:xfrm>
          <a:prstGeom prst="rect">
            <a:avLst/>
          </a:prstGeom>
        </p:spPr>
      </p:pic>
    </p:spTree>
    <p:extLst>
      <p:ext uri="{BB962C8B-B14F-4D97-AF65-F5344CB8AC3E}">
        <p14:creationId xmlns:p14="http://schemas.microsoft.com/office/powerpoint/2010/main" val="106333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44F002-C8AA-44FD-B24A-768D0CBA2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0A6460-D209-41A0-A5A9-3D7CE646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AC9C7-B794-384B-A218-A55E48CFC90F}"/>
              </a:ext>
            </a:extLst>
          </p:cNvPr>
          <p:cNvSpPr>
            <a:spLocks noGrp="1"/>
          </p:cNvSpPr>
          <p:nvPr>
            <p:ph type="title"/>
          </p:nvPr>
        </p:nvSpPr>
        <p:spPr>
          <a:xfrm>
            <a:off x="647700" y="467958"/>
            <a:ext cx="9341031" cy="1420009"/>
          </a:xfrm>
        </p:spPr>
        <p:txBody>
          <a:bodyPr anchor="b">
            <a:normAutofit/>
          </a:bodyPr>
          <a:lstStyle/>
          <a:p>
            <a:r>
              <a:rPr lang="en-US" dirty="0">
                <a:solidFill>
                  <a:schemeClr val="bg1"/>
                </a:solidFill>
              </a:rPr>
              <a:t>Rationale for Use of CBASP</a:t>
            </a:r>
          </a:p>
        </p:txBody>
      </p:sp>
      <p:sp>
        <p:nvSpPr>
          <p:cNvPr id="3" name="Content Placeholder 2">
            <a:extLst>
              <a:ext uri="{FF2B5EF4-FFF2-40B4-BE49-F238E27FC236}">
                <a16:creationId xmlns:a16="http://schemas.microsoft.com/office/drawing/2014/main" id="{A407A83E-F0DF-3544-AFCF-7ABFF2ECDD16}"/>
              </a:ext>
            </a:extLst>
          </p:cNvPr>
          <p:cNvSpPr>
            <a:spLocks noGrp="1"/>
          </p:cNvSpPr>
          <p:nvPr>
            <p:ph idx="1"/>
          </p:nvPr>
        </p:nvSpPr>
        <p:spPr>
          <a:xfrm>
            <a:off x="647700" y="2355924"/>
            <a:ext cx="10655301" cy="4132743"/>
          </a:xfrm>
        </p:spPr>
        <p:txBody>
          <a:bodyPr>
            <a:normAutofit fontScale="92500" lnSpcReduction="20000"/>
          </a:bodyPr>
          <a:lstStyle/>
          <a:p>
            <a:pPr lvl="0">
              <a:lnSpc>
                <a:spcPct val="100000"/>
              </a:lnSpc>
            </a:pPr>
            <a:r>
              <a:rPr lang="en-US" sz="2600" dirty="0"/>
              <a:t>CBASP is a highly structured manual approach based on an interpersonal contemporary learning acquisition model.</a:t>
            </a:r>
          </a:p>
          <a:p>
            <a:pPr lvl="0">
              <a:lnSpc>
                <a:spcPct val="100000"/>
              </a:lnSpc>
            </a:pPr>
            <a:endParaRPr lang="en-US" sz="2600" dirty="0"/>
          </a:p>
          <a:p>
            <a:pPr lvl="0">
              <a:lnSpc>
                <a:spcPct val="100000"/>
              </a:lnSpc>
            </a:pPr>
            <a:r>
              <a:rPr lang="en-US" sz="2600" dirty="0"/>
              <a:t>CBASP is an acceptable therapy for a large proportion of patients with chronic depression and is associated with a clinically significant change in 60% of completers.</a:t>
            </a:r>
          </a:p>
          <a:p>
            <a:pPr lvl="0">
              <a:lnSpc>
                <a:spcPct val="100000"/>
              </a:lnSpc>
            </a:pPr>
            <a:endParaRPr lang="en-US" sz="2600" dirty="0"/>
          </a:p>
          <a:p>
            <a:pPr lvl="0">
              <a:lnSpc>
                <a:spcPct val="100000"/>
              </a:lnSpc>
            </a:pPr>
            <a:r>
              <a:rPr lang="en-US" sz="2600" dirty="0"/>
              <a:t>CBASP therapists manage and modify these transference issues and the way they understand and manage their own reactions to the patient’s learned expectancies, make CBASP a unique model when compared to other treatments for depressive disorders. </a:t>
            </a:r>
          </a:p>
          <a:p>
            <a:pPr>
              <a:lnSpc>
                <a:spcPct val="100000"/>
              </a:lnSpc>
            </a:pPr>
            <a:endParaRPr lang="en-US" dirty="0"/>
          </a:p>
        </p:txBody>
      </p:sp>
      <p:sp>
        <p:nvSpPr>
          <p:cNvPr id="4" name="TextBox 3">
            <a:extLst>
              <a:ext uri="{FF2B5EF4-FFF2-40B4-BE49-F238E27FC236}">
                <a16:creationId xmlns:a16="http://schemas.microsoft.com/office/drawing/2014/main" id="{7D5EA8DB-29F5-9246-A025-DB6D81F3A97B}"/>
              </a:ext>
            </a:extLst>
          </p:cNvPr>
          <p:cNvSpPr txBox="1"/>
          <p:nvPr/>
        </p:nvSpPr>
        <p:spPr>
          <a:xfrm>
            <a:off x="8251930" y="6510718"/>
            <a:ext cx="4021357" cy="369332"/>
          </a:xfrm>
          <a:prstGeom prst="rect">
            <a:avLst/>
          </a:prstGeom>
          <a:noFill/>
        </p:spPr>
        <p:txBody>
          <a:bodyPr wrap="none" rtlCol="0">
            <a:spAutoFit/>
          </a:bodyPr>
          <a:lstStyle/>
          <a:p>
            <a:r>
              <a:rPr lang="en-US" dirty="0"/>
              <a:t>Swan 2013, 2014; McCullough, 2003</a:t>
            </a:r>
          </a:p>
        </p:txBody>
      </p:sp>
    </p:spTree>
    <p:extLst>
      <p:ext uri="{BB962C8B-B14F-4D97-AF65-F5344CB8AC3E}">
        <p14:creationId xmlns:p14="http://schemas.microsoft.com/office/powerpoint/2010/main" val="4272996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3.8|10.4|18.4|6.6|24.6|12.4|10.1"/>
</p:tagLst>
</file>

<file path=ppt/theme/theme1.xml><?xml version="1.0" encoding="utf-8"?>
<a:theme xmlns:a="http://schemas.openxmlformats.org/drawingml/2006/main" name="ColorBlockVTI">
  <a:themeElements>
    <a:clrScheme name="AnalogousFromLightSeed_2SEEDS">
      <a:dk1>
        <a:srgbClr val="000000"/>
      </a:dk1>
      <a:lt1>
        <a:srgbClr val="FFFFFF"/>
      </a:lt1>
      <a:dk2>
        <a:srgbClr val="242B41"/>
      </a:dk2>
      <a:lt2>
        <a:srgbClr val="E2E3E8"/>
      </a:lt2>
      <a:accent1>
        <a:srgbClr val="B0A261"/>
      </a:accent1>
      <a:accent2>
        <a:srgbClr val="CA9571"/>
      </a:accent2>
      <a:accent3>
        <a:srgbClr val="9AA76D"/>
      </a:accent3>
      <a:accent4>
        <a:srgbClr val="6CA8C8"/>
      </a:accent4>
      <a:accent5>
        <a:srgbClr val="899BD3"/>
      </a:accent5>
      <a:accent6>
        <a:srgbClr val="806FC9"/>
      </a:accent6>
      <a:hlink>
        <a:srgbClr val="6976A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2508</Words>
  <Application>Microsoft Office PowerPoint</Application>
  <PresentationFormat>Widescreen</PresentationFormat>
  <Paragraphs>152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ColorBlockVTI</vt:lpstr>
      <vt:lpstr>Cognitive-Behavioral Analysis System of Psychotherapy (CBASP)</vt:lpstr>
      <vt:lpstr>  LEARNING OUTCOMES</vt:lpstr>
      <vt:lpstr>Overview of Chronic Depression</vt:lpstr>
      <vt:lpstr>Diagnostic and Statistical Manual of Mental Disorders (DSM-5)</vt:lpstr>
      <vt:lpstr>Chronic depression has an estimated lifetime prevalence from 3% to 6% </vt:lpstr>
      <vt:lpstr>Early Onset</vt:lpstr>
      <vt:lpstr>Late-onset </vt:lpstr>
      <vt:lpstr>Rationale for Use of CBASP</vt:lpstr>
      <vt:lpstr>Rationale for Use of CBASP</vt:lpstr>
      <vt:lpstr>CBASP Techniques and Strategies</vt:lpstr>
      <vt:lpstr>Significant Other History (SOH)</vt:lpstr>
      <vt:lpstr>Transference Hypothesis (TH)</vt:lpstr>
      <vt:lpstr>Disciplined Personal Involvement (DPI)</vt:lpstr>
      <vt:lpstr>Interpersonal Discrimination Exercise (IDE)</vt:lpstr>
      <vt:lpstr>Situational Analysis (SA)</vt:lpstr>
      <vt:lpstr>Hot Spot</vt:lpstr>
      <vt:lpstr>Felt Safety</vt:lpstr>
      <vt:lpstr>Behavioral Skill Training/Rehearsal (BST/R) </vt:lpstr>
      <vt:lpstr>Therapist- Patient  Relationship  as a tool</vt:lpstr>
      <vt:lpstr>Empirical Support for CBASP</vt:lpstr>
      <vt:lpstr>PowerPoint Presentation</vt:lpstr>
      <vt:lpstr>Compared to Interpersonal Psychotherapy </vt:lpstr>
      <vt:lpstr>Seamlessly Integrations </vt:lpstr>
      <vt:lpstr>                Seamlessly Integrations </vt:lpstr>
      <vt:lpstr>Engaging Discussion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Cognitive-Behavioral Analysis System of Psychotherapy (CBASP)</dc:title>
  <dc:creator>Garraway, Andrea</dc:creator>
  <cp:lastModifiedBy>Garraway, Andrea</cp:lastModifiedBy>
  <cp:revision>8</cp:revision>
  <dcterms:created xsi:type="dcterms:W3CDTF">2020-08-03T20:15:43Z</dcterms:created>
  <dcterms:modified xsi:type="dcterms:W3CDTF">2021-01-02T23:19:58Z</dcterms:modified>
</cp:coreProperties>
</file>