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8" r:id="rId3"/>
    <p:sldId id="272" r:id="rId4"/>
    <p:sldId id="260" r:id="rId5"/>
    <p:sldId id="262" r:id="rId6"/>
    <p:sldId id="265" r:id="rId7"/>
    <p:sldId id="267" r:id="rId8"/>
    <p:sldId id="263" r:id="rId9"/>
    <p:sldId id="266" r:id="rId10"/>
    <p:sldId id="268" r:id="rId11"/>
    <p:sldId id="271" r:id="rId12"/>
    <p:sldId id="269" r:id="rId13"/>
    <p:sldId id="270"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61"/>
    <p:restoredTop sz="94529"/>
  </p:normalViewPr>
  <p:slideViewPr>
    <p:cSldViewPr snapToGrid="0" snapToObjects="1">
      <p:cViewPr varScale="1">
        <p:scale>
          <a:sx n="107" d="100"/>
          <a:sy n="107" d="100"/>
        </p:scale>
        <p:origin x="760" y="176"/>
      </p:cViewPr>
      <p:guideLst/>
    </p:cSldViewPr>
  </p:slideViewPr>
  <p:outlineViewPr>
    <p:cViewPr>
      <p:scale>
        <a:sx n="33" d="100"/>
        <a:sy n="33" d="100"/>
      </p:scale>
      <p:origin x="0" y="-1551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38BA605-38D7-4E17-8BBA-D631B0C1A177}" type="doc">
      <dgm:prSet loTypeId="urn:microsoft.com/office/officeart/2018/5/layout/CenteredIconLabelDescriptionList" loCatId="icon" qsTypeId="urn:microsoft.com/office/officeart/2005/8/quickstyle/simple1" qsCatId="simple" csTypeId="urn:microsoft.com/office/officeart/2018/5/colors/Iconchunking_neutralbg_colorful1" csCatId="colorful" phldr="1"/>
      <dgm:spPr/>
      <dgm:t>
        <a:bodyPr/>
        <a:lstStyle/>
        <a:p>
          <a:endParaRPr lang="en-US"/>
        </a:p>
      </dgm:t>
    </dgm:pt>
    <dgm:pt modelId="{E36AA8B7-3880-4DBE-821C-62B4D9DD3DEF}">
      <dgm:prSet/>
      <dgm:spPr/>
      <dgm:t>
        <a:bodyPr/>
        <a:lstStyle/>
        <a:p>
          <a:pPr>
            <a:lnSpc>
              <a:spcPct val="100000"/>
            </a:lnSpc>
            <a:defRPr b="1"/>
          </a:pPr>
          <a:r>
            <a:rPr lang="en-US"/>
            <a:t>Learning</a:t>
          </a:r>
        </a:p>
      </dgm:t>
    </dgm:pt>
    <dgm:pt modelId="{C8BBBEF2-9C45-4030-8384-68852301D8B5}" type="parTrans" cxnId="{2E223406-DF7C-4C74-B36E-01E6B5D7AE3F}">
      <dgm:prSet/>
      <dgm:spPr/>
      <dgm:t>
        <a:bodyPr/>
        <a:lstStyle/>
        <a:p>
          <a:endParaRPr lang="en-US"/>
        </a:p>
      </dgm:t>
    </dgm:pt>
    <dgm:pt modelId="{67372DAB-DD2D-420B-9CF3-CD2168BCEA65}" type="sibTrans" cxnId="{2E223406-DF7C-4C74-B36E-01E6B5D7AE3F}">
      <dgm:prSet/>
      <dgm:spPr/>
      <dgm:t>
        <a:bodyPr/>
        <a:lstStyle/>
        <a:p>
          <a:endParaRPr lang="en-US"/>
        </a:p>
      </dgm:t>
    </dgm:pt>
    <dgm:pt modelId="{55629F8F-4CC5-4A34-85BE-66C227C5080C}">
      <dgm:prSet/>
      <dgm:spPr/>
      <dgm:t>
        <a:bodyPr/>
        <a:lstStyle/>
        <a:p>
          <a:pPr>
            <a:lnSpc>
              <a:spcPct val="100000"/>
            </a:lnSpc>
          </a:pPr>
          <a:r>
            <a:rPr lang="en-US" dirty="0"/>
            <a:t>The Association for Counselor Education and Supervision participants will understand factors contributing to female graduate students’ persistence. </a:t>
          </a:r>
        </a:p>
      </dgm:t>
    </dgm:pt>
    <dgm:pt modelId="{9B4966D0-7BEE-4334-94F6-49AA042B74B4}" type="parTrans" cxnId="{B0BE3AF1-909E-414C-B553-EACAF14A9A56}">
      <dgm:prSet/>
      <dgm:spPr/>
      <dgm:t>
        <a:bodyPr/>
        <a:lstStyle/>
        <a:p>
          <a:endParaRPr lang="en-US"/>
        </a:p>
      </dgm:t>
    </dgm:pt>
    <dgm:pt modelId="{BBF9AA96-21AA-411E-B1CF-A269213EBCBA}" type="sibTrans" cxnId="{B0BE3AF1-909E-414C-B553-EACAF14A9A56}">
      <dgm:prSet/>
      <dgm:spPr/>
      <dgm:t>
        <a:bodyPr/>
        <a:lstStyle/>
        <a:p>
          <a:endParaRPr lang="en-US"/>
        </a:p>
      </dgm:t>
    </dgm:pt>
    <dgm:pt modelId="{0A0ECE69-774E-48B6-A1B2-A7ED9D26113A}">
      <dgm:prSet/>
      <dgm:spPr/>
      <dgm:t>
        <a:bodyPr/>
        <a:lstStyle/>
        <a:p>
          <a:pPr>
            <a:lnSpc>
              <a:spcPct val="100000"/>
            </a:lnSpc>
            <a:defRPr b="1"/>
          </a:pPr>
          <a:r>
            <a:rPr lang="en-US"/>
            <a:t>Learning</a:t>
          </a:r>
        </a:p>
      </dgm:t>
    </dgm:pt>
    <dgm:pt modelId="{A9017DF2-8ECB-44B9-B206-19A6A17A1EA5}" type="parTrans" cxnId="{388A18A6-9FF0-4EC6-A3C5-6AF9B92D3DCE}">
      <dgm:prSet/>
      <dgm:spPr/>
      <dgm:t>
        <a:bodyPr/>
        <a:lstStyle/>
        <a:p>
          <a:endParaRPr lang="en-US"/>
        </a:p>
      </dgm:t>
    </dgm:pt>
    <dgm:pt modelId="{80A29652-A763-4455-8B99-195D7E3BFC0E}" type="sibTrans" cxnId="{388A18A6-9FF0-4EC6-A3C5-6AF9B92D3DCE}">
      <dgm:prSet/>
      <dgm:spPr/>
      <dgm:t>
        <a:bodyPr/>
        <a:lstStyle/>
        <a:p>
          <a:endParaRPr lang="en-US"/>
        </a:p>
      </dgm:t>
    </dgm:pt>
    <dgm:pt modelId="{076648E6-AFA4-4AE1-A444-B09086C41163}">
      <dgm:prSet/>
      <dgm:spPr/>
      <dgm:t>
        <a:bodyPr/>
        <a:lstStyle/>
        <a:p>
          <a:pPr>
            <a:lnSpc>
              <a:spcPct val="100000"/>
            </a:lnSpc>
          </a:pPr>
          <a:r>
            <a:rPr lang="en-US" dirty="0"/>
            <a:t>Participants will understand how to self-monitor and determine the value of continued education vs. the sacrifice of family or other life roles.</a:t>
          </a:r>
        </a:p>
      </dgm:t>
    </dgm:pt>
    <dgm:pt modelId="{71509AF3-8828-4622-AE58-397611F950DD}" type="parTrans" cxnId="{74AE989C-B792-4CE5-8E3F-B993AA1C6D32}">
      <dgm:prSet/>
      <dgm:spPr/>
      <dgm:t>
        <a:bodyPr/>
        <a:lstStyle/>
        <a:p>
          <a:endParaRPr lang="en-US"/>
        </a:p>
      </dgm:t>
    </dgm:pt>
    <dgm:pt modelId="{3499DE4E-A8F1-46E8-A456-6619EE35A0F8}" type="sibTrans" cxnId="{74AE989C-B792-4CE5-8E3F-B993AA1C6D32}">
      <dgm:prSet/>
      <dgm:spPr/>
      <dgm:t>
        <a:bodyPr/>
        <a:lstStyle/>
        <a:p>
          <a:endParaRPr lang="en-US"/>
        </a:p>
      </dgm:t>
    </dgm:pt>
    <dgm:pt modelId="{EE22805B-CD98-47EA-BAAE-D1FC33B387E9}" type="pres">
      <dgm:prSet presAssocID="{538BA605-38D7-4E17-8BBA-D631B0C1A177}" presName="root" presStyleCnt="0">
        <dgm:presLayoutVars>
          <dgm:dir/>
          <dgm:resizeHandles val="exact"/>
        </dgm:presLayoutVars>
      </dgm:prSet>
      <dgm:spPr/>
    </dgm:pt>
    <dgm:pt modelId="{CB7417ED-10BF-47FA-87C9-96CB69BD0FAA}" type="pres">
      <dgm:prSet presAssocID="{E36AA8B7-3880-4DBE-821C-62B4D9DD3DEF}" presName="compNode" presStyleCnt="0"/>
      <dgm:spPr/>
    </dgm:pt>
    <dgm:pt modelId="{A179C86D-9BD2-4483-B6B7-F054A76B1539}" type="pres">
      <dgm:prSet presAssocID="{E36AA8B7-3880-4DBE-821C-62B4D9DD3DE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lassroom"/>
        </a:ext>
      </dgm:extLst>
    </dgm:pt>
    <dgm:pt modelId="{50D9BBB1-E47E-4E48-AEFE-66F96882DD74}" type="pres">
      <dgm:prSet presAssocID="{E36AA8B7-3880-4DBE-821C-62B4D9DD3DEF}" presName="iconSpace" presStyleCnt="0"/>
      <dgm:spPr/>
    </dgm:pt>
    <dgm:pt modelId="{D0F45E81-9B36-4B2E-A761-9BC2EE354342}" type="pres">
      <dgm:prSet presAssocID="{E36AA8B7-3880-4DBE-821C-62B4D9DD3DEF}" presName="parTx" presStyleLbl="revTx" presStyleIdx="0" presStyleCnt="4">
        <dgm:presLayoutVars>
          <dgm:chMax val="0"/>
          <dgm:chPref val="0"/>
        </dgm:presLayoutVars>
      </dgm:prSet>
      <dgm:spPr/>
    </dgm:pt>
    <dgm:pt modelId="{5ED669AB-A3EA-4E1D-B723-C277AF1A9EA8}" type="pres">
      <dgm:prSet presAssocID="{E36AA8B7-3880-4DBE-821C-62B4D9DD3DEF}" presName="txSpace" presStyleCnt="0"/>
      <dgm:spPr/>
    </dgm:pt>
    <dgm:pt modelId="{3B308F26-4FE3-4DCC-B8A3-C1553923BF52}" type="pres">
      <dgm:prSet presAssocID="{E36AA8B7-3880-4DBE-821C-62B4D9DD3DEF}" presName="desTx" presStyleLbl="revTx" presStyleIdx="1" presStyleCnt="4">
        <dgm:presLayoutVars/>
      </dgm:prSet>
      <dgm:spPr/>
    </dgm:pt>
    <dgm:pt modelId="{D525700F-E6ED-4BA4-96B9-BAB131F9C8A4}" type="pres">
      <dgm:prSet presAssocID="{67372DAB-DD2D-420B-9CF3-CD2168BCEA65}" presName="sibTrans" presStyleCnt="0"/>
      <dgm:spPr/>
    </dgm:pt>
    <dgm:pt modelId="{F7469699-AC57-4EC9-B482-DE3B77CCAA1F}" type="pres">
      <dgm:prSet presAssocID="{0A0ECE69-774E-48B6-A1B2-A7ED9D26113A}" presName="compNode" presStyleCnt="0"/>
      <dgm:spPr/>
    </dgm:pt>
    <dgm:pt modelId="{0E8D2E9B-6BF6-4FAA-A4F1-6B06CCBC1B3F}" type="pres">
      <dgm:prSet presAssocID="{0A0ECE69-774E-48B6-A1B2-A7ED9D26113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Target Audience"/>
        </a:ext>
      </dgm:extLst>
    </dgm:pt>
    <dgm:pt modelId="{A5A137F0-E538-48F5-A409-CE58A7E2AECD}" type="pres">
      <dgm:prSet presAssocID="{0A0ECE69-774E-48B6-A1B2-A7ED9D26113A}" presName="iconSpace" presStyleCnt="0"/>
      <dgm:spPr/>
    </dgm:pt>
    <dgm:pt modelId="{964C5DB1-A9A3-45DB-BB95-63E8B2BD4160}" type="pres">
      <dgm:prSet presAssocID="{0A0ECE69-774E-48B6-A1B2-A7ED9D26113A}" presName="parTx" presStyleLbl="revTx" presStyleIdx="2" presStyleCnt="4">
        <dgm:presLayoutVars>
          <dgm:chMax val="0"/>
          <dgm:chPref val="0"/>
        </dgm:presLayoutVars>
      </dgm:prSet>
      <dgm:spPr/>
    </dgm:pt>
    <dgm:pt modelId="{55344FDA-4A2D-4960-B17A-D02C122B9C4C}" type="pres">
      <dgm:prSet presAssocID="{0A0ECE69-774E-48B6-A1B2-A7ED9D26113A}" presName="txSpace" presStyleCnt="0"/>
      <dgm:spPr/>
    </dgm:pt>
    <dgm:pt modelId="{9BE151D7-7DA6-46C2-8326-82037E224ACD}" type="pres">
      <dgm:prSet presAssocID="{0A0ECE69-774E-48B6-A1B2-A7ED9D26113A}" presName="desTx" presStyleLbl="revTx" presStyleIdx="3" presStyleCnt="4">
        <dgm:presLayoutVars/>
      </dgm:prSet>
      <dgm:spPr/>
    </dgm:pt>
  </dgm:ptLst>
  <dgm:cxnLst>
    <dgm:cxn modelId="{2E223406-DF7C-4C74-B36E-01E6B5D7AE3F}" srcId="{538BA605-38D7-4E17-8BBA-D631B0C1A177}" destId="{E36AA8B7-3880-4DBE-821C-62B4D9DD3DEF}" srcOrd="0" destOrd="0" parTransId="{C8BBBEF2-9C45-4030-8384-68852301D8B5}" sibTransId="{67372DAB-DD2D-420B-9CF3-CD2168BCEA65}"/>
    <dgm:cxn modelId="{237C9540-69B2-9A43-9F2B-921A266113E4}" type="presOf" srcId="{E36AA8B7-3880-4DBE-821C-62B4D9DD3DEF}" destId="{D0F45E81-9B36-4B2E-A761-9BC2EE354342}" srcOrd="0" destOrd="0" presId="urn:microsoft.com/office/officeart/2018/5/layout/CenteredIconLabelDescriptionList"/>
    <dgm:cxn modelId="{4DED7047-4CF4-7344-996F-AE327384DD10}" type="presOf" srcId="{076648E6-AFA4-4AE1-A444-B09086C41163}" destId="{9BE151D7-7DA6-46C2-8326-82037E224ACD}" srcOrd="0" destOrd="0" presId="urn:microsoft.com/office/officeart/2018/5/layout/CenteredIconLabelDescriptionList"/>
    <dgm:cxn modelId="{90245A68-3A73-8043-A47A-2CED058AF287}" type="presOf" srcId="{538BA605-38D7-4E17-8BBA-D631B0C1A177}" destId="{EE22805B-CD98-47EA-BAAE-D1FC33B387E9}" srcOrd="0" destOrd="0" presId="urn:microsoft.com/office/officeart/2018/5/layout/CenteredIconLabelDescriptionList"/>
    <dgm:cxn modelId="{74AE989C-B792-4CE5-8E3F-B993AA1C6D32}" srcId="{0A0ECE69-774E-48B6-A1B2-A7ED9D26113A}" destId="{076648E6-AFA4-4AE1-A444-B09086C41163}" srcOrd="0" destOrd="0" parTransId="{71509AF3-8828-4622-AE58-397611F950DD}" sibTransId="{3499DE4E-A8F1-46E8-A456-6619EE35A0F8}"/>
    <dgm:cxn modelId="{388A18A6-9FF0-4EC6-A3C5-6AF9B92D3DCE}" srcId="{538BA605-38D7-4E17-8BBA-D631B0C1A177}" destId="{0A0ECE69-774E-48B6-A1B2-A7ED9D26113A}" srcOrd="1" destOrd="0" parTransId="{A9017DF2-8ECB-44B9-B206-19A6A17A1EA5}" sibTransId="{80A29652-A763-4455-8B99-195D7E3BFC0E}"/>
    <dgm:cxn modelId="{B59156A8-989F-3148-9551-04E72E8FC5B8}" type="presOf" srcId="{55629F8F-4CC5-4A34-85BE-66C227C5080C}" destId="{3B308F26-4FE3-4DCC-B8A3-C1553923BF52}" srcOrd="0" destOrd="0" presId="urn:microsoft.com/office/officeart/2018/5/layout/CenteredIconLabelDescriptionList"/>
    <dgm:cxn modelId="{E54665E7-23DB-D443-A2AF-EEE43AA74F96}" type="presOf" srcId="{0A0ECE69-774E-48B6-A1B2-A7ED9D26113A}" destId="{964C5DB1-A9A3-45DB-BB95-63E8B2BD4160}" srcOrd="0" destOrd="0" presId="urn:microsoft.com/office/officeart/2018/5/layout/CenteredIconLabelDescriptionList"/>
    <dgm:cxn modelId="{B0BE3AF1-909E-414C-B553-EACAF14A9A56}" srcId="{E36AA8B7-3880-4DBE-821C-62B4D9DD3DEF}" destId="{55629F8F-4CC5-4A34-85BE-66C227C5080C}" srcOrd="0" destOrd="0" parTransId="{9B4966D0-7BEE-4334-94F6-49AA042B74B4}" sibTransId="{BBF9AA96-21AA-411E-B1CF-A269213EBCBA}"/>
    <dgm:cxn modelId="{94A1D3B6-48B7-BF40-983B-7B5776048C5C}" type="presParOf" srcId="{EE22805B-CD98-47EA-BAAE-D1FC33B387E9}" destId="{CB7417ED-10BF-47FA-87C9-96CB69BD0FAA}" srcOrd="0" destOrd="0" presId="urn:microsoft.com/office/officeart/2018/5/layout/CenteredIconLabelDescriptionList"/>
    <dgm:cxn modelId="{C2DFD56D-9FF1-BA47-A450-1CF733600AC9}" type="presParOf" srcId="{CB7417ED-10BF-47FA-87C9-96CB69BD0FAA}" destId="{A179C86D-9BD2-4483-B6B7-F054A76B1539}" srcOrd="0" destOrd="0" presId="urn:microsoft.com/office/officeart/2018/5/layout/CenteredIconLabelDescriptionList"/>
    <dgm:cxn modelId="{41CF3713-DA33-4547-B2CE-A67D61BD4ABB}" type="presParOf" srcId="{CB7417ED-10BF-47FA-87C9-96CB69BD0FAA}" destId="{50D9BBB1-E47E-4E48-AEFE-66F96882DD74}" srcOrd="1" destOrd="0" presId="urn:microsoft.com/office/officeart/2018/5/layout/CenteredIconLabelDescriptionList"/>
    <dgm:cxn modelId="{ABDF2C90-84C0-6641-8D0E-C7975FEF73C7}" type="presParOf" srcId="{CB7417ED-10BF-47FA-87C9-96CB69BD0FAA}" destId="{D0F45E81-9B36-4B2E-A761-9BC2EE354342}" srcOrd="2" destOrd="0" presId="urn:microsoft.com/office/officeart/2018/5/layout/CenteredIconLabelDescriptionList"/>
    <dgm:cxn modelId="{8CBE55AA-7A0C-8F40-A815-415CF09978A9}" type="presParOf" srcId="{CB7417ED-10BF-47FA-87C9-96CB69BD0FAA}" destId="{5ED669AB-A3EA-4E1D-B723-C277AF1A9EA8}" srcOrd="3" destOrd="0" presId="urn:microsoft.com/office/officeart/2018/5/layout/CenteredIconLabelDescriptionList"/>
    <dgm:cxn modelId="{0BC53948-77F5-144E-A115-72B348B493EB}" type="presParOf" srcId="{CB7417ED-10BF-47FA-87C9-96CB69BD0FAA}" destId="{3B308F26-4FE3-4DCC-B8A3-C1553923BF52}" srcOrd="4" destOrd="0" presId="urn:microsoft.com/office/officeart/2018/5/layout/CenteredIconLabelDescriptionList"/>
    <dgm:cxn modelId="{A91895C0-E70D-0945-96EC-5A5B74681F46}" type="presParOf" srcId="{EE22805B-CD98-47EA-BAAE-D1FC33B387E9}" destId="{D525700F-E6ED-4BA4-96B9-BAB131F9C8A4}" srcOrd="1" destOrd="0" presId="urn:microsoft.com/office/officeart/2018/5/layout/CenteredIconLabelDescriptionList"/>
    <dgm:cxn modelId="{44926D79-E729-E948-8D8B-F208108150D6}" type="presParOf" srcId="{EE22805B-CD98-47EA-BAAE-D1FC33B387E9}" destId="{F7469699-AC57-4EC9-B482-DE3B77CCAA1F}" srcOrd="2" destOrd="0" presId="urn:microsoft.com/office/officeart/2018/5/layout/CenteredIconLabelDescriptionList"/>
    <dgm:cxn modelId="{3B85AD31-B39F-E645-A599-44BD638BD3DC}" type="presParOf" srcId="{F7469699-AC57-4EC9-B482-DE3B77CCAA1F}" destId="{0E8D2E9B-6BF6-4FAA-A4F1-6B06CCBC1B3F}" srcOrd="0" destOrd="0" presId="urn:microsoft.com/office/officeart/2018/5/layout/CenteredIconLabelDescriptionList"/>
    <dgm:cxn modelId="{246376DF-5A6E-834F-B5B6-793BAFD00539}" type="presParOf" srcId="{F7469699-AC57-4EC9-B482-DE3B77CCAA1F}" destId="{A5A137F0-E538-48F5-A409-CE58A7E2AECD}" srcOrd="1" destOrd="0" presId="urn:microsoft.com/office/officeart/2018/5/layout/CenteredIconLabelDescriptionList"/>
    <dgm:cxn modelId="{4CE39ED5-5A04-424D-863B-0C88BC4235FA}" type="presParOf" srcId="{F7469699-AC57-4EC9-B482-DE3B77CCAA1F}" destId="{964C5DB1-A9A3-45DB-BB95-63E8B2BD4160}" srcOrd="2" destOrd="0" presId="urn:microsoft.com/office/officeart/2018/5/layout/CenteredIconLabelDescriptionList"/>
    <dgm:cxn modelId="{11699094-9E32-834F-937D-404D4F801226}" type="presParOf" srcId="{F7469699-AC57-4EC9-B482-DE3B77CCAA1F}" destId="{55344FDA-4A2D-4960-B17A-D02C122B9C4C}" srcOrd="3" destOrd="0" presId="urn:microsoft.com/office/officeart/2018/5/layout/CenteredIconLabelDescriptionList"/>
    <dgm:cxn modelId="{E568E934-35A8-EF40-ACFD-4D0A71EBD61A}" type="presParOf" srcId="{F7469699-AC57-4EC9-B482-DE3B77CCAA1F}" destId="{9BE151D7-7DA6-46C2-8326-82037E224ACD}" srcOrd="4" destOrd="0" presId="urn:microsoft.com/office/officeart/2018/5/layout/CenteredIconLabelDescri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179C86D-9BD2-4483-B6B7-F054A76B1539}">
      <dsp:nvSpPr>
        <dsp:cNvPr id="0" name=""/>
        <dsp:cNvSpPr/>
      </dsp:nvSpPr>
      <dsp:spPr>
        <a:xfrm>
          <a:off x="1795524" y="105471"/>
          <a:ext cx="1512000" cy="1512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D0F45E81-9B36-4B2E-A761-9BC2EE354342}">
      <dsp:nvSpPr>
        <dsp:cNvPr id="0" name=""/>
        <dsp:cNvSpPr/>
      </dsp:nvSpPr>
      <dsp:spPr>
        <a:xfrm>
          <a:off x="391524" y="1762947"/>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b="1"/>
          </a:pPr>
          <a:r>
            <a:rPr lang="en-US" sz="3600" kern="1200"/>
            <a:t>Learning</a:t>
          </a:r>
        </a:p>
      </dsp:txBody>
      <dsp:txXfrm>
        <a:off x="391524" y="1762947"/>
        <a:ext cx="4320000" cy="648000"/>
      </dsp:txXfrm>
    </dsp:sp>
    <dsp:sp modelId="{3B308F26-4FE3-4DCC-B8A3-C1553923BF52}">
      <dsp:nvSpPr>
        <dsp:cNvPr id="0" name=""/>
        <dsp:cNvSpPr/>
      </dsp:nvSpPr>
      <dsp:spPr>
        <a:xfrm>
          <a:off x="391524" y="2478610"/>
          <a:ext cx="4320000" cy="1010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dirty="0"/>
            <a:t>The Association for Counselor Education and Supervision participants will understand factors contributing to female graduate students’ persistence. </a:t>
          </a:r>
        </a:p>
      </dsp:txBody>
      <dsp:txXfrm>
        <a:off x="391524" y="2478610"/>
        <a:ext cx="4320000" cy="1010018"/>
      </dsp:txXfrm>
    </dsp:sp>
    <dsp:sp modelId="{0E8D2E9B-6BF6-4FAA-A4F1-6B06CCBC1B3F}">
      <dsp:nvSpPr>
        <dsp:cNvPr id="0" name=""/>
        <dsp:cNvSpPr/>
      </dsp:nvSpPr>
      <dsp:spPr>
        <a:xfrm>
          <a:off x="6871525" y="105471"/>
          <a:ext cx="1512000" cy="1512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sp>
    <dsp:sp modelId="{964C5DB1-A9A3-45DB-BB95-63E8B2BD4160}">
      <dsp:nvSpPr>
        <dsp:cNvPr id="0" name=""/>
        <dsp:cNvSpPr/>
      </dsp:nvSpPr>
      <dsp:spPr>
        <a:xfrm>
          <a:off x="5467525" y="1762947"/>
          <a:ext cx="4320000" cy="648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600200">
            <a:lnSpc>
              <a:spcPct val="100000"/>
            </a:lnSpc>
            <a:spcBef>
              <a:spcPct val="0"/>
            </a:spcBef>
            <a:spcAft>
              <a:spcPct val="35000"/>
            </a:spcAft>
            <a:buNone/>
            <a:defRPr b="1"/>
          </a:pPr>
          <a:r>
            <a:rPr lang="en-US" sz="3600" kern="1200"/>
            <a:t>Learning</a:t>
          </a:r>
        </a:p>
      </dsp:txBody>
      <dsp:txXfrm>
        <a:off x="5467525" y="1762947"/>
        <a:ext cx="4320000" cy="648000"/>
      </dsp:txXfrm>
    </dsp:sp>
    <dsp:sp modelId="{9BE151D7-7DA6-46C2-8326-82037E224ACD}">
      <dsp:nvSpPr>
        <dsp:cNvPr id="0" name=""/>
        <dsp:cNvSpPr/>
      </dsp:nvSpPr>
      <dsp:spPr>
        <a:xfrm>
          <a:off x="5467525" y="2478610"/>
          <a:ext cx="4320000" cy="10100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55650">
            <a:lnSpc>
              <a:spcPct val="100000"/>
            </a:lnSpc>
            <a:spcBef>
              <a:spcPct val="0"/>
            </a:spcBef>
            <a:spcAft>
              <a:spcPct val="35000"/>
            </a:spcAft>
            <a:buNone/>
          </a:pPr>
          <a:r>
            <a:rPr lang="en-US" sz="1700" kern="1200" dirty="0"/>
            <a:t>Participants will understand how to self-monitor and determine the value of continued education vs. the sacrifice of family or other life roles.</a:t>
          </a:r>
        </a:p>
      </dsp:txBody>
      <dsp:txXfrm>
        <a:off x="5467525" y="2478610"/>
        <a:ext cx="4320000" cy="1010018"/>
      </dsp:txXfrm>
    </dsp:sp>
  </dsp:spTree>
</dsp:drawing>
</file>

<file path=ppt/diagrams/layout1.xml><?xml version="1.0" encoding="utf-8"?>
<dgm:layoutDef xmlns:dgm="http://schemas.openxmlformats.org/drawingml/2006/diagram" xmlns:a="http://schemas.openxmlformats.org/drawingml/2006/main" uniqueId="urn:microsoft.com/office/officeart/2018/5/layout/CenteredIconLabelDescriptionList">
  <dgm:title val="Centered 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ctrX" for="ch" forName="iconRect" refType="w" fact="0.5"/>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916D2AA-691F-8D41-8FC8-3283F98BDE98}" type="datetimeFigureOut">
              <a:rPr lang="en-US" smtClean="0"/>
              <a:t>1/2/2021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1952685-DA28-0A4B-9C4D-0B6C7CF05AC6}" type="slidenum">
              <a:rPr lang="en-US" smtClean="0"/>
              <a:t>‹#›</a:t>
            </a:fld>
            <a:endParaRPr lang="en-US"/>
          </a:p>
        </p:txBody>
      </p:sp>
    </p:spTree>
    <p:extLst>
      <p:ext uri="{BB962C8B-B14F-4D97-AF65-F5344CB8AC3E}">
        <p14:creationId xmlns:p14="http://schemas.microsoft.com/office/powerpoint/2010/main" val="463316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literature review and research findings from this study are organized within the framework of Tinto's student related and institutionally related factors.</a:t>
            </a:r>
            <a:endParaRPr lang="en-US" dirty="0"/>
          </a:p>
        </p:txBody>
      </p:sp>
      <p:sp>
        <p:nvSpPr>
          <p:cNvPr id="4" name="Slide Number Placeholder 3"/>
          <p:cNvSpPr>
            <a:spLocks noGrp="1"/>
          </p:cNvSpPr>
          <p:nvPr>
            <p:ph type="sldNum" sz="quarter" idx="5"/>
          </p:nvPr>
        </p:nvSpPr>
        <p:spPr/>
        <p:txBody>
          <a:bodyPr/>
          <a:lstStyle/>
          <a:p>
            <a:fld id="{D1952685-DA28-0A4B-9C4D-0B6C7CF05AC6}" type="slidenum">
              <a:rPr lang="en-US" smtClean="0"/>
              <a:t>2</a:t>
            </a:fld>
            <a:endParaRPr lang="en-US"/>
          </a:p>
        </p:txBody>
      </p:sp>
    </p:spTree>
    <p:extLst>
      <p:ext uri="{BB962C8B-B14F-4D97-AF65-F5344CB8AC3E}">
        <p14:creationId xmlns:p14="http://schemas.microsoft.com/office/powerpoint/2010/main" val="19211239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952685-DA28-0A4B-9C4D-0B6C7CF05AC6}" type="slidenum">
              <a:rPr lang="en-US" smtClean="0"/>
              <a:t>3</a:t>
            </a:fld>
            <a:endParaRPr lang="en-US"/>
          </a:p>
        </p:txBody>
      </p:sp>
    </p:spTree>
    <p:extLst>
      <p:ext uri="{BB962C8B-B14F-4D97-AF65-F5344CB8AC3E}">
        <p14:creationId xmlns:p14="http://schemas.microsoft.com/office/powerpoint/2010/main" val="1909938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emphasis in resilience research on the interaction between individuals and their environment aligns with Tinto's (1993) integration theory</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Tinto (1975), the outcome of this evaluation (e.g., dropout vs. persist) hinges upon the level of both academic and social integration experienced by students. For Tinto, the social aspect of persistence was demarcated by the student’s ability to interact with the social and academic systems at the institution.</a:t>
            </a:r>
          </a:p>
          <a:p>
            <a:endParaRPr lang="en-US" sz="120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endParaRPr lang="en-US" sz="1200" b="0" i="0" kern="1200" dirty="0">
              <a:solidFill>
                <a:schemeClr val="tx1"/>
              </a:solidFill>
              <a:effectLst/>
              <a:latin typeface="+mn-lt"/>
              <a:ea typeface="+mn-ea"/>
              <a:cs typeface="+mn-cs"/>
            </a:endParaRPr>
          </a:p>
          <a:p>
            <a:r>
              <a:rPr lang="en-US" sz="1200" i="1" kern="1200" dirty="0">
                <a:solidFill>
                  <a:schemeClr val="tx1"/>
                </a:solidFill>
                <a:effectLst/>
                <a:latin typeface="+mn-lt"/>
                <a:ea typeface="+mn-ea"/>
                <a:cs typeface="+mn-cs"/>
              </a:rPr>
              <a:t>The Self-Determination Theory of Student Persistence: </a:t>
            </a:r>
            <a:r>
              <a:rPr lang="en-US" sz="1200" kern="1200" dirty="0">
                <a:solidFill>
                  <a:schemeClr val="tx1"/>
                </a:solidFill>
                <a:effectLst/>
                <a:latin typeface="+mn-lt"/>
                <a:ea typeface="+mn-ea"/>
                <a:cs typeface="+mn-cs"/>
              </a:rPr>
              <a:t>The underpinning of the self-determination theory is that individuals have three basic needs: autonomy, competency, and relatedness. When these needs are satisfied, we experience a heightened sense of self and increased potential for personal growth (</a:t>
            </a:r>
            <a:r>
              <a:rPr lang="en-US" sz="1200" kern="1200" dirty="0" err="1">
                <a:solidFill>
                  <a:schemeClr val="tx1"/>
                </a:solidFill>
                <a:effectLst/>
                <a:latin typeface="+mn-lt"/>
                <a:ea typeface="+mn-ea"/>
                <a:cs typeface="+mn-cs"/>
              </a:rPr>
              <a:t>Kuan</a:t>
            </a:r>
            <a:r>
              <a:rPr lang="en-US" sz="1200" kern="1200" dirty="0">
                <a:solidFill>
                  <a:schemeClr val="tx1"/>
                </a:solidFill>
                <a:effectLst/>
                <a:latin typeface="+mn-lt"/>
                <a:ea typeface="+mn-ea"/>
                <a:cs typeface="+mn-cs"/>
              </a:rPr>
              <a:t>-Chung Chen and </a:t>
            </a:r>
            <a:r>
              <a:rPr lang="en-US" sz="1200" kern="1200" dirty="0" err="1">
                <a:solidFill>
                  <a:schemeClr val="tx1"/>
                </a:solidFill>
                <a:effectLst/>
                <a:latin typeface="+mn-lt"/>
                <a:ea typeface="+mn-ea"/>
                <a:cs typeface="+mn-cs"/>
              </a:rPr>
              <a:t>Syh</a:t>
            </a:r>
            <a:r>
              <a:rPr lang="en-US" sz="1200" kern="1200" dirty="0">
                <a:solidFill>
                  <a:schemeClr val="tx1"/>
                </a:solidFill>
                <a:effectLst/>
                <a:latin typeface="+mn-lt"/>
                <a:ea typeface="+mn-ea"/>
                <a:cs typeface="+mn-cs"/>
              </a:rPr>
              <a:t>-Jong Jang) </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D1952685-DA28-0A4B-9C4D-0B6C7CF05AC6}" type="slidenum">
              <a:rPr lang="en-US" smtClean="0"/>
              <a:t>4</a:t>
            </a:fld>
            <a:endParaRPr lang="en-US"/>
          </a:p>
        </p:txBody>
      </p:sp>
    </p:spTree>
    <p:extLst>
      <p:ext uri="{BB962C8B-B14F-4D97-AF65-F5344CB8AC3E}">
        <p14:creationId xmlns:p14="http://schemas.microsoft.com/office/powerpoint/2010/main" val="8555578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1952685-DA28-0A4B-9C4D-0B6C7CF05AC6}" type="slidenum">
              <a:rPr lang="en-US" smtClean="0"/>
              <a:t>5</a:t>
            </a:fld>
            <a:endParaRPr lang="en-US"/>
          </a:p>
        </p:txBody>
      </p:sp>
    </p:spTree>
    <p:extLst>
      <p:ext uri="{BB962C8B-B14F-4D97-AF65-F5344CB8AC3E}">
        <p14:creationId xmlns:p14="http://schemas.microsoft.com/office/powerpoint/2010/main" val="1193831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Despite this “feminization” of psychology, women are not well represented in leadership positions.</a:t>
            </a:r>
          </a:p>
        </p:txBody>
      </p:sp>
      <p:sp>
        <p:nvSpPr>
          <p:cNvPr id="4" name="Slide Number Placeholder 3"/>
          <p:cNvSpPr>
            <a:spLocks noGrp="1"/>
          </p:cNvSpPr>
          <p:nvPr>
            <p:ph type="sldNum" sz="quarter" idx="5"/>
          </p:nvPr>
        </p:nvSpPr>
        <p:spPr/>
        <p:txBody>
          <a:bodyPr/>
          <a:lstStyle/>
          <a:p>
            <a:fld id="{D1952685-DA28-0A4B-9C4D-0B6C7CF05AC6}" type="slidenum">
              <a:rPr lang="en-US" smtClean="0"/>
              <a:t>7</a:t>
            </a:fld>
            <a:endParaRPr lang="en-US"/>
          </a:p>
        </p:txBody>
      </p:sp>
    </p:spTree>
    <p:extLst>
      <p:ext uri="{BB962C8B-B14F-4D97-AF65-F5344CB8AC3E}">
        <p14:creationId xmlns:p14="http://schemas.microsoft.com/office/powerpoint/2010/main" val="40250174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Influencing doctoral student attrition and persistence reported by Bair were (a) department culture, (b) student faculty relationships, (c) financial support, (d) student involvement, and (e) program satisfaction (Hoskins &amp; Goldberg, 2005).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Burnout is defined as a function of experiencing chronic emotional and interpersonal stressors within a professional environment leading to overload (Puig et al., 2012). Burnout encompasses three dimensions: emotional exhaustion, depersonalization, and reduced personal accomplishment (Maslach &amp; Jackson, 1981; Lee et al., 2018).</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Researchers have suggested that balancing motherhood and careers in academia involves a unique set of challenges and sacrifices (Holm, </a:t>
            </a:r>
            <a:r>
              <a:rPr lang="en-US" dirty="0" err="1"/>
              <a:t>Prosek</a:t>
            </a:r>
            <a:r>
              <a:rPr lang="en-US" dirty="0"/>
              <a:t> &amp; </a:t>
            </a:r>
            <a:r>
              <a:rPr lang="en-US" dirty="0" err="1"/>
              <a:t>Weisberger</a:t>
            </a:r>
            <a:r>
              <a:rPr lang="en-US" dirty="0"/>
              <a:t>, 2015)</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Slide Number Placeholder 3"/>
          <p:cNvSpPr>
            <a:spLocks noGrp="1"/>
          </p:cNvSpPr>
          <p:nvPr>
            <p:ph type="sldNum" sz="quarter" idx="5"/>
          </p:nvPr>
        </p:nvSpPr>
        <p:spPr/>
        <p:txBody>
          <a:bodyPr/>
          <a:lstStyle/>
          <a:p>
            <a:fld id="{D1952685-DA28-0A4B-9C4D-0B6C7CF05AC6}" type="slidenum">
              <a:rPr lang="en-US" smtClean="0"/>
              <a:t>8</a:t>
            </a:fld>
            <a:endParaRPr lang="en-US"/>
          </a:p>
        </p:txBody>
      </p:sp>
    </p:spTree>
    <p:extLst>
      <p:ext uri="{BB962C8B-B14F-4D97-AF65-F5344CB8AC3E}">
        <p14:creationId xmlns:p14="http://schemas.microsoft.com/office/powerpoint/2010/main" val="2667036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1/2/2021</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1/2/2021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1/2/2021</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1/2/2021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1/2/2021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1/2/2021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1/2/2021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1/2/2021</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1/2/2021</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1/2/2021</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tif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5400" dirty="0"/>
              <a:t>Sacrifice vs. value:  Developing persistence in FEMALE doctoral students </a:t>
            </a:r>
            <a:br>
              <a:rPr lang="en-US" sz="5400" dirty="0"/>
            </a:br>
            <a:endParaRPr lang="en-US" sz="5400" dirty="0"/>
          </a:p>
        </p:txBody>
      </p:sp>
      <p:sp>
        <p:nvSpPr>
          <p:cNvPr id="3" name="Subtitle 2"/>
          <p:cNvSpPr>
            <a:spLocks noGrp="1"/>
          </p:cNvSpPr>
          <p:nvPr>
            <p:ph type="subTitle" idx="1"/>
          </p:nvPr>
        </p:nvSpPr>
        <p:spPr>
          <a:xfrm>
            <a:off x="2215045" y="5979196"/>
            <a:ext cx="8045373" cy="1176347"/>
          </a:xfrm>
        </p:spPr>
        <p:txBody>
          <a:bodyPr>
            <a:normAutofit lnSpcReduction="10000"/>
          </a:bodyPr>
          <a:lstStyle/>
          <a:p>
            <a:r>
              <a:rPr lang="en-US" dirty="0"/>
              <a:t>Jennifer D. Gobble, MA, LPC </a:t>
            </a:r>
          </a:p>
          <a:p>
            <a:r>
              <a:rPr lang="en-US" dirty="0"/>
              <a:t>Andrea m. </a:t>
            </a:r>
            <a:r>
              <a:rPr lang="en-US"/>
              <a:t>Garraway, </a:t>
            </a:r>
            <a:r>
              <a:rPr lang="en-US" dirty="0"/>
              <a:t>MA, QS, LCMHC, </a:t>
            </a:r>
          </a:p>
          <a:p>
            <a:r>
              <a:rPr lang="en-US" dirty="0"/>
              <a:t>CCSI, ICAADC</a:t>
            </a:r>
          </a:p>
        </p:txBody>
      </p:sp>
    </p:spTree>
    <p:extLst>
      <p:ext uri="{BB962C8B-B14F-4D97-AF65-F5344CB8AC3E}">
        <p14:creationId xmlns:p14="http://schemas.microsoft.com/office/powerpoint/2010/main" val="661695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93B3D315-2706-4149-873C-331EDFAFE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772394D-579D-7043-B02C-7E3D539C5DC8}"/>
              </a:ext>
            </a:extLst>
          </p:cNvPr>
          <p:cNvSpPr>
            <a:spLocks noGrp="1"/>
          </p:cNvSpPr>
          <p:nvPr>
            <p:ph type="title"/>
          </p:nvPr>
        </p:nvSpPr>
        <p:spPr>
          <a:xfrm>
            <a:off x="1251678" y="949642"/>
            <a:ext cx="4882422" cy="1492132"/>
          </a:xfrm>
        </p:spPr>
        <p:txBody>
          <a:bodyPr>
            <a:normAutofit/>
          </a:bodyPr>
          <a:lstStyle/>
          <a:p>
            <a:r>
              <a:rPr lang="en-US" sz="3200"/>
              <a:t>synergistic Strategies FOR persistence</a:t>
            </a:r>
          </a:p>
        </p:txBody>
      </p:sp>
      <p:sp>
        <p:nvSpPr>
          <p:cNvPr id="11" name="Rectangle 10">
            <a:extLst>
              <a:ext uri="{FF2B5EF4-FFF2-40B4-BE49-F238E27FC236}">
                <a16:creationId xmlns:a16="http://schemas.microsoft.com/office/drawing/2014/main" id="{8D04E398-086D-467C-B390-9F9079FA7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68F716CD-0A3F-EB41-B6F2-B6286B6D559C}"/>
              </a:ext>
            </a:extLst>
          </p:cNvPr>
          <p:cNvSpPr>
            <a:spLocks noGrp="1"/>
          </p:cNvSpPr>
          <p:nvPr>
            <p:ph idx="1"/>
          </p:nvPr>
        </p:nvSpPr>
        <p:spPr>
          <a:xfrm>
            <a:off x="1251678" y="2667000"/>
            <a:ext cx="4964065" cy="3212592"/>
          </a:xfrm>
        </p:spPr>
        <p:txBody>
          <a:bodyPr>
            <a:normAutofit/>
          </a:bodyPr>
          <a:lstStyle/>
          <a:p>
            <a:pPr>
              <a:lnSpc>
                <a:spcPct val="100000"/>
              </a:lnSpc>
            </a:pPr>
            <a:r>
              <a:rPr lang="en-US" sz="1600" dirty="0">
                <a:solidFill>
                  <a:schemeClr val="tx1">
                    <a:lumMod val="85000"/>
                    <a:lumOff val="15000"/>
                  </a:schemeClr>
                </a:solidFill>
              </a:rPr>
              <a:t>Realistic student expectations </a:t>
            </a:r>
          </a:p>
          <a:p>
            <a:pPr>
              <a:lnSpc>
                <a:spcPct val="100000"/>
              </a:lnSpc>
            </a:pPr>
            <a:r>
              <a:rPr lang="en-US" sz="1600" dirty="0">
                <a:solidFill>
                  <a:schemeClr val="tx1">
                    <a:lumMod val="85000"/>
                    <a:lumOff val="15000"/>
                  </a:schemeClr>
                </a:solidFill>
              </a:rPr>
              <a:t>Connecting: mentoring relationships with faculty and peers</a:t>
            </a:r>
          </a:p>
          <a:p>
            <a:pPr>
              <a:lnSpc>
                <a:spcPct val="100000"/>
              </a:lnSpc>
            </a:pPr>
            <a:r>
              <a:rPr lang="en-US" sz="1600" dirty="0">
                <a:solidFill>
                  <a:schemeClr val="tx1">
                    <a:lumMod val="85000"/>
                    <a:lumOff val="15000"/>
                  </a:schemeClr>
                </a:solidFill>
              </a:rPr>
              <a:t>Boundaries </a:t>
            </a:r>
          </a:p>
          <a:p>
            <a:pPr>
              <a:lnSpc>
                <a:spcPct val="100000"/>
              </a:lnSpc>
            </a:pPr>
            <a:r>
              <a:rPr lang="en-US" sz="1600" dirty="0">
                <a:solidFill>
                  <a:schemeClr val="tx1">
                    <a:lumMod val="85000"/>
                    <a:lumOff val="15000"/>
                  </a:schemeClr>
                </a:solidFill>
              </a:rPr>
              <a:t>Wellness and self‐care (CACREP, 2009)</a:t>
            </a:r>
          </a:p>
          <a:p>
            <a:pPr>
              <a:lnSpc>
                <a:spcPct val="100000"/>
              </a:lnSpc>
            </a:pPr>
            <a:r>
              <a:rPr lang="en-US" sz="1600" dirty="0">
                <a:solidFill>
                  <a:schemeClr val="tx1">
                    <a:lumMod val="85000"/>
                    <a:lumOff val="15000"/>
                  </a:schemeClr>
                </a:solidFill>
              </a:rPr>
              <a:t>Self-awareness: ensuring an academic match </a:t>
            </a:r>
          </a:p>
          <a:p>
            <a:pPr>
              <a:lnSpc>
                <a:spcPct val="100000"/>
              </a:lnSpc>
            </a:pPr>
            <a:endParaRPr lang="en-US" sz="1600" dirty="0">
              <a:solidFill>
                <a:schemeClr val="tx1">
                  <a:lumMod val="85000"/>
                  <a:lumOff val="15000"/>
                </a:schemeClr>
              </a:solidFill>
            </a:endParaRPr>
          </a:p>
          <a:p>
            <a:pPr marL="0" indent="0">
              <a:lnSpc>
                <a:spcPct val="100000"/>
              </a:lnSpc>
              <a:buNone/>
            </a:pPr>
            <a:r>
              <a:rPr lang="en-US" sz="1600" dirty="0">
                <a:solidFill>
                  <a:schemeClr val="tx1">
                    <a:lumMod val="85000"/>
                    <a:lumOff val="15000"/>
                  </a:schemeClr>
                </a:solidFill>
              </a:rPr>
              <a:t>								(Gleason &amp; Hayes, 2019)</a:t>
            </a:r>
          </a:p>
          <a:p>
            <a:pPr>
              <a:lnSpc>
                <a:spcPct val="100000"/>
              </a:lnSpc>
            </a:pPr>
            <a:endParaRPr lang="en-US" sz="1600" dirty="0">
              <a:solidFill>
                <a:schemeClr val="tx1">
                  <a:lumMod val="85000"/>
                  <a:lumOff val="15000"/>
                </a:schemeClr>
              </a:solidFill>
            </a:endParaRPr>
          </a:p>
          <a:p>
            <a:pPr>
              <a:lnSpc>
                <a:spcPct val="100000"/>
              </a:lnSpc>
            </a:pPr>
            <a:endParaRPr lang="en-US" sz="1600" dirty="0">
              <a:solidFill>
                <a:schemeClr val="tx1">
                  <a:lumMod val="85000"/>
                  <a:lumOff val="15000"/>
                </a:schemeClr>
              </a:solidFill>
            </a:endParaRPr>
          </a:p>
          <a:p>
            <a:pPr marL="0" indent="0">
              <a:lnSpc>
                <a:spcPct val="100000"/>
              </a:lnSpc>
              <a:buNone/>
            </a:pPr>
            <a:endParaRPr lang="en-US" sz="1600" dirty="0">
              <a:solidFill>
                <a:schemeClr val="tx1">
                  <a:lumMod val="85000"/>
                  <a:lumOff val="15000"/>
                </a:schemeClr>
              </a:solidFill>
            </a:endParaRPr>
          </a:p>
          <a:p>
            <a:pPr marL="0" indent="0">
              <a:lnSpc>
                <a:spcPct val="100000"/>
              </a:lnSpc>
              <a:buNone/>
            </a:pPr>
            <a:endParaRPr lang="en-US" sz="1600" dirty="0">
              <a:solidFill>
                <a:schemeClr val="tx1">
                  <a:lumMod val="85000"/>
                  <a:lumOff val="15000"/>
                </a:schemeClr>
              </a:solidFill>
            </a:endParaRPr>
          </a:p>
          <a:p>
            <a:pPr>
              <a:lnSpc>
                <a:spcPct val="100000"/>
              </a:lnSpc>
            </a:pPr>
            <a:endParaRPr lang="en-US" sz="1600" dirty="0">
              <a:solidFill>
                <a:schemeClr val="tx1">
                  <a:lumMod val="85000"/>
                  <a:lumOff val="15000"/>
                </a:schemeClr>
              </a:solidFill>
            </a:endParaRPr>
          </a:p>
        </p:txBody>
      </p:sp>
      <p:sp>
        <p:nvSpPr>
          <p:cNvPr id="13" name="Freeform 6">
            <a:extLst>
              <a:ext uri="{FF2B5EF4-FFF2-40B4-BE49-F238E27FC236}">
                <a16:creationId xmlns:a16="http://schemas.microsoft.com/office/drawing/2014/main" id="{20E344BB-E23E-4198-B2C7-8E752C6A9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90140"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pic>
        <p:nvPicPr>
          <p:cNvPr id="4" name="Picture 3">
            <a:extLst>
              <a:ext uri="{FF2B5EF4-FFF2-40B4-BE49-F238E27FC236}">
                <a16:creationId xmlns:a16="http://schemas.microsoft.com/office/drawing/2014/main" id="{8AA63B90-935A-FD42-80FB-1707FFEC82B3}"/>
              </a:ext>
            </a:extLst>
          </p:cNvPr>
          <p:cNvPicPr>
            <a:picLocks noChangeAspect="1"/>
          </p:cNvPicPr>
          <p:nvPr/>
        </p:nvPicPr>
        <p:blipFill>
          <a:blip r:embed="rId2"/>
          <a:stretch>
            <a:fillRect/>
          </a:stretch>
        </p:blipFill>
        <p:spPr>
          <a:xfrm>
            <a:off x="7399261" y="2123955"/>
            <a:ext cx="3217333" cy="2208206"/>
          </a:xfrm>
          <a:prstGeom prst="rect">
            <a:avLst/>
          </a:prstGeom>
        </p:spPr>
      </p:pic>
    </p:spTree>
    <p:extLst>
      <p:ext uri="{BB962C8B-B14F-4D97-AF65-F5344CB8AC3E}">
        <p14:creationId xmlns:p14="http://schemas.microsoft.com/office/powerpoint/2010/main" val="1367055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BD21F-66DD-3D46-8EE2-C559A5CF1BFD}"/>
              </a:ext>
            </a:extLst>
          </p:cNvPr>
          <p:cNvSpPr>
            <a:spLocks noGrp="1"/>
          </p:cNvSpPr>
          <p:nvPr>
            <p:ph type="title"/>
          </p:nvPr>
        </p:nvSpPr>
        <p:spPr>
          <a:xfrm>
            <a:off x="1251679" y="645107"/>
            <a:ext cx="3384329" cy="1640894"/>
          </a:xfrm>
        </p:spPr>
        <p:txBody>
          <a:bodyPr anchor="t">
            <a:normAutofit/>
          </a:bodyPr>
          <a:lstStyle/>
          <a:p>
            <a:r>
              <a:rPr lang="en-US" sz="2800" dirty="0"/>
              <a:t>persistence questionnaire result </a:t>
            </a:r>
            <a:br>
              <a:rPr lang="en-US" sz="2800" dirty="0"/>
            </a:br>
            <a:endParaRPr lang="en-US" sz="2800" dirty="0"/>
          </a:p>
        </p:txBody>
      </p:sp>
      <p:sp>
        <p:nvSpPr>
          <p:cNvPr id="3" name="Content Placeholder 2">
            <a:extLst>
              <a:ext uri="{FF2B5EF4-FFF2-40B4-BE49-F238E27FC236}">
                <a16:creationId xmlns:a16="http://schemas.microsoft.com/office/drawing/2014/main" id="{1F44F08A-80EC-E94E-9A68-A466EB66A500}"/>
              </a:ext>
            </a:extLst>
          </p:cNvPr>
          <p:cNvSpPr>
            <a:spLocks noGrp="1"/>
          </p:cNvSpPr>
          <p:nvPr>
            <p:ph idx="1"/>
          </p:nvPr>
        </p:nvSpPr>
        <p:spPr>
          <a:xfrm>
            <a:off x="1251679" y="2286001"/>
            <a:ext cx="3384330" cy="3940844"/>
          </a:xfrm>
        </p:spPr>
        <p:txBody>
          <a:bodyPr>
            <a:normAutofit/>
          </a:bodyPr>
          <a:lstStyle/>
          <a:p>
            <a:r>
              <a:rPr lang="en-US" dirty="0"/>
              <a:t>LET’S TALK! </a:t>
            </a:r>
          </a:p>
          <a:p>
            <a:endParaRPr lang="en-US" dirty="0"/>
          </a:p>
          <a:p>
            <a:endParaRPr lang="en-US" dirty="0"/>
          </a:p>
          <a:p>
            <a:endParaRPr lang="en-US" dirty="0"/>
          </a:p>
          <a:p>
            <a:endParaRPr lang="en-US" dirty="0"/>
          </a:p>
        </p:txBody>
      </p:sp>
      <p:pic>
        <p:nvPicPr>
          <p:cNvPr id="4" name="Picture 4" descr="https://tse2.mm.bing.net/th?id=OIP.3LASzoCsZ5zZwW4vmFWidAHaDa&amp;pid=Api&amp;P=0&amp;w=442&amp;h=205">
            <a:extLst>
              <a:ext uri="{FF2B5EF4-FFF2-40B4-BE49-F238E27FC236}">
                <a16:creationId xmlns:a16="http://schemas.microsoft.com/office/drawing/2014/main" id="{DB3AC9F6-A4C6-7A47-8413-C02FCC6086A0}"/>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279472" y="2058562"/>
            <a:ext cx="5995465" cy="2767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4476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A369-3457-E340-9B83-EE5D57D5DB2D}"/>
              </a:ext>
            </a:extLst>
          </p:cNvPr>
          <p:cNvSpPr>
            <a:spLocks noGrp="1"/>
          </p:cNvSpPr>
          <p:nvPr>
            <p:ph type="title"/>
          </p:nvPr>
        </p:nvSpPr>
        <p:spPr/>
        <p:txBody>
          <a:bodyPr/>
          <a:lstStyle/>
          <a:p>
            <a:r>
              <a:rPr lang="en-US" sz="4000" dirty="0"/>
              <a:t>Developing Self-awareness</a:t>
            </a:r>
            <a:br>
              <a:rPr lang="en-US" sz="4000" dirty="0"/>
            </a:br>
            <a:r>
              <a:rPr lang="en-US" sz="4000" dirty="0"/>
              <a:t>Self Awareness Outcomes Scale</a:t>
            </a:r>
            <a:endParaRPr lang="en-US" dirty="0"/>
          </a:p>
        </p:txBody>
      </p:sp>
      <p:sp>
        <p:nvSpPr>
          <p:cNvPr id="3" name="Content Placeholder 2">
            <a:extLst>
              <a:ext uri="{FF2B5EF4-FFF2-40B4-BE49-F238E27FC236}">
                <a16:creationId xmlns:a16="http://schemas.microsoft.com/office/drawing/2014/main" id="{80F82716-89F6-F640-B8AF-031DA19A8F43}"/>
              </a:ext>
            </a:extLst>
          </p:cNvPr>
          <p:cNvSpPr>
            <a:spLocks noGrp="1"/>
          </p:cNvSpPr>
          <p:nvPr>
            <p:ph idx="1"/>
          </p:nvPr>
        </p:nvSpPr>
        <p:spPr>
          <a:xfrm>
            <a:off x="1251678" y="2286001"/>
            <a:ext cx="10178322" cy="4328808"/>
          </a:xfrm>
        </p:spPr>
        <p:txBody>
          <a:bodyPr numCol="2">
            <a:noAutofit/>
          </a:bodyPr>
          <a:lstStyle/>
          <a:p>
            <a:endParaRPr lang="en-US" sz="1400" dirty="0"/>
          </a:p>
          <a:p>
            <a:r>
              <a:rPr lang="en-US" sz="1400" dirty="0"/>
              <a:t>I “observe” myself</a:t>
            </a:r>
          </a:p>
          <a:p>
            <a:r>
              <a:rPr lang="en-US" sz="1400" dirty="0"/>
              <a:t> I have insight into myself </a:t>
            </a:r>
          </a:p>
          <a:p>
            <a:r>
              <a:rPr lang="en-US" sz="1400" dirty="0"/>
              <a:t>I look at why people act the way they do </a:t>
            </a:r>
          </a:p>
          <a:p>
            <a:r>
              <a:rPr lang="en-US" sz="1400" dirty="0"/>
              <a:t>I have learnt about myself and how I see the world </a:t>
            </a:r>
          </a:p>
          <a:p>
            <a:r>
              <a:rPr lang="en-US" sz="1400" dirty="0"/>
              <a:t>I am continuing to work on and develop myself </a:t>
            </a:r>
          </a:p>
          <a:p>
            <a:r>
              <a:rPr lang="en-US" sz="1400" dirty="0"/>
              <a:t>I focus on ways of amending my behavior that would be useful </a:t>
            </a:r>
          </a:p>
          <a:p>
            <a:r>
              <a:rPr lang="en-US" sz="1400" dirty="0"/>
              <a:t>I feel generally positive about self-awareness </a:t>
            </a:r>
          </a:p>
          <a:p>
            <a:r>
              <a:rPr lang="en-US" sz="1400" dirty="0"/>
              <a:t>I reassess my own and others' responsibilities </a:t>
            </a:r>
          </a:p>
          <a:p>
            <a:r>
              <a:rPr lang="en-US" sz="1400" dirty="0"/>
              <a:t>I'm aware of my abilities and limitations </a:t>
            </a:r>
          </a:p>
          <a:p>
            <a:r>
              <a:rPr lang="en-US" sz="1400" dirty="0"/>
              <a:t>I am reflective </a:t>
            </a:r>
          </a:p>
          <a:p>
            <a:r>
              <a:rPr lang="en-US" sz="1400" dirty="0"/>
              <a:t>I am realistic about myself </a:t>
            </a:r>
          </a:p>
          <a:p>
            <a:r>
              <a:rPr lang="en-US" sz="1400" dirty="0"/>
              <a:t>I am realistic about myself </a:t>
            </a:r>
          </a:p>
          <a:p>
            <a:endParaRPr lang="en-US" sz="1400" dirty="0"/>
          </a:p>
          <a:p>
            <a:endParaRPr lang="en-US" sz="1400" dirty="0"/>
          </a:p>
          <a:p>
            <a:pPr marL="285750" indent="-285750">
              <a:buFont typeface="Arial" charset="0"/>
              <a:buChar char="•"/>
            </a:pPr>
            <a:endParaRPr lang="en-US" sz="1400" dirty="0"/>
          </a:p>
          <a:p>
            <a:pPr marL="285750" indent="-285750">
              <a:buFont typeface="Arial" charset="0"/>
              <a:buChar char="•"/>
            </a:pPr>
            <a:r>
              <a:rPr lang="en-US" sz="1400" dirty="0"/>
              <a:t>I have a good self-image  </a:t>
            </a:r>
          </a:p>
          <a:p>
            <a:pPr marL="285750" indent="-285750">
              <a:buFont typeface="Arial" charset="0"/>
              <a:buChar char="•"/>
            </a:pPr>
            <a:r>
              <a:rPr lang="en-US" sz="1400" dirty="0"/>
              <a:t>I feel on the whole very comfortable with the way I am  </a:t>
            </a:r>
          </a:p>
          <a:p>
            <a:pPr marL="285750" indent="-285750">
              <a:buFont typeface="Arial" charset="0"/>
              <a:buChar char="•"/>
            </a:pPr>
            <a:r>
              <a:rPr lang="en-US" sz="1400" dirty="0"/>
              <a:t>I have fun  </a:t>
            </a:r>
          </a:p>
          <a:p>
            <a:pPr marL="285750" indent="-285750">
              <a:buFont typeface="Arial" charset="0"/>
              <a:buChar char="•"/>
            </a:pPr>
            <a:r>
              <a:rPr lang="en-US" sz="1400" dirty="0"/>
              <a:t>I am consistent in different situations or with different people</a:t>
            </a:r>
          </a:p>
          <a:p>
            <a:pPr marL="285750" indent="-285750">
              <a:buFont typeface="Arial" charset="0"/>
              <a:buChar char="•"/>
            </a:pPr>
            <a:r>
              <a:rPr lang="en-US" sz="1400" dirty="0"/>
              <a:t>I have compassion and acceptance for others </a:t>
            </a:r>
          </a:p>
          <a:p>
            <a:pPr marL="285750" indent="-285750">
              <a:buFont typeface="Arial" charset="0"/>
              <a:buChar char="•"/>
            </a:pPr>
            <a:r>
              <a:rPr lang="en-US" sz="1400" dirty="0"/>
              <a:t>I interact well with colleagues or peers </a:t>
            </a:r>
          </a:p>
          <a:p>
            <a:pPr marL="285750" indent="-285750">
              <a:buFont typeface="Arial" charset="0"/>
              <a:buChar char="•"/>
            </a:pPr>
            <a:r>
              <a:rPr lang="en-US" sz="1400" dirty="0"/>
              <a:t>I understand myself well </a:t>
            </a:r>
          </a:p>
          <a:p>
            <a:pPr marL="285750" indent="-285750">
              <a:buFont typeface="Arial" charset="0"/>
              <a:buChar char="•"/>
            </a:pPr>
            <a:r>
              <a:rPr lang="en-US" sz="1400" dirty="0"/>
              <a:t>I am confident  </a:t>
            </a:r>
          </a:p>
          <a:p>
            <a:pPr marL="285750" indent="-285750">
              <a:buFont typeface="Arial" charset="0"/>
              <a:buChar char="•"/>
            </a:pPr>
            <a:r>
              <a:rPr lang="en-US" sz="1400" dirty="0"/>
              <a:t>I stop and think before judging </a:t>
            </a:r>
          </a:p>
          <a:p>
            <a:pPr marL="285750" indent="-285750">
              <a:buFont typeface="Arial" charset="0"/>
              <a:buChar char="•"/>
            </a:pPr>
            <a:r>
              <a:rPr lang="en-US" sz="1400" dirty="0"/>
              <a:t>I understand my emotions </a:t>
            </a:r>
          </a:p>
          <a:p>
            <a:pPr marL="285750" indent="-285750">
              <a:buFont typeface="Arial" charset="0"/>
              <a:buChar char="•"/>
            </a:pPr>
            <a:r>
              <a:rPr lang="en-US" sz="1400" dirty="0"/>
              <a:t>I am objective</a:t>
            </a:r>
          </a:p>
          <a:p>
            <a:pPr marL="0" indent="0">
              <a:buNone/>
            </a:pPr>
            <a:endParaRPr lang="en-US" sz="1400" dirty="0"/>
          </a:p>
          <a:p>
            <a:pPr marL="0" indent="0">
              <a:buNone/>
            </a:pPr>
            <a:r>
              <a:rPr lang="en-US" sz="1400" dirty="0"/>
              <a:t>				(Sutton, 2016)</a:t>
            </a:r>
          </a:p>
        </p:txBody>
      </p:sp>
    </p:spTree>
    <p:extLst>
      <p:ext uri="{BB962C8B-B14F-4D97-AF65-F5344CB8AC3E}">
        <p14:creationId xmlns:p14="http://schemas.microsoft.com/office/powerpoint/2010/main" val="2260231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16">
            <a:extLst>
              <a:ext uri="{FF2B5EF4-FFF2-40B4-BE49-F238E27FC236}">
                <a16:creationId xmlns:a16="http://schemas.microsoft.com/office/drawing/2014/main" id="{B680D4D6-B06E-4316-8BBC-7A65A10AC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B1A512-A850-7C4A-BD16-B46B07D91EE7}"/>
              </a:ext>
            </a:extLst>
          </p:cNvPr>
          <p:cNvSpPr>
            <a:spLocks noGrp="1"/>
          </p:cNvSpPr>
          <p:nvPr>
            <p:ph type="title"/>
          </p:nvPr>
        </p:nvSpPr>
        <p:spPr>
          <a:xfrm>
            <a:off x="761996" y="1153287"/>
            <a:ext cx="3570566" cy="4551426"/>
          </a:xfrm>
        </p:spPr>
        <p:txBody>
          <a:bodyPr anchor="ctr">
            <a:normAutofit/>
          </a:bodyPr>
          <a:lstStyle/>
          <a:p>
            <a:pPr algn="r"/>
            <a:r>
              <a:rPr lang="en-US" sz="3200"/>
              <a:t>Reference </a:t>
            </a:r>
          </a:p>
        </p:txBody>
      </p:sp>
      <p:cxnSp>
        <p:nvCxnSpPr>
          <p:cNvPr id="16" name="Straight Connector 18">
            <a:extLst>
              <a:ext uri="{FF2B5EF4-FFF2-40B4-BE49-F238E27FC236}">
                <a16:creationId xmlns:a16="http://schemas.microsoft.com/office/drawing/2014/main" id="{ED72A37F-0C2F-473C-9D71-B80AEE71BF0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63796" y="1962397"/>
            <a:ext cx="0" cy="2933206"/>
          </a:xfrm>
          <a:prstGeom prst="line">
            <a:avLst/>
          </a:prstGeom>
          <a:ln w="22225">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DFA89F1-5E6D-1A46-9717-506884E0E207}"/>
              </a:ext>
            </a:extLst>
          </p:cNvPr>
          <p:cNvSpPr>
            <a:spLocks noGrp="1"/>
          </p:cNvSpPr>
          <p:nvPr>
            <p:ph idx="1"/>
          </p:nvPr>
        </p:nvSpPr>
        <p:spPr>
          <a:xfrm>
            <a:off x="4976031" y="398585"/>
            <a:ext cx="6453969" cy="6248400"/>
          </a:xfrm>
        </p:spPr>
        <p:txBody>
          <a:bodyPr anchor="ctr">
            <a:normAutofit fontScale="62500" lnSpcReduction="20000"/>
          </a:bodyPr>
          <a:lstStyle/>
          <a:p>
            <a:pPr marL="0" indent="0">
              <a:lnSpc>
                <a:spcPct val="100000"/>
              </a:lnSpc>
              <a:buNone/>
            </a:pPr>
            <a:r>
              <a:rPr lang="en-US" sz="2100" dirty="0"/>
              <a:t>Bair, C. R. (1999).  Doctoral student attrition and persistence:  A meta-synthesis (Doctoral</a:t>
            </a:r>
          </a:p>
          <a:p>
            <a:pPr marL="0" indent="0">
              <a:lnSpc>
                <a:spcPct val="100000"/>
              </a:lnSpc>
              <a:buNone/>
            </a:pPr>
            <a:r>
              <a:rPr lang="en-US" sz="2100" dirty="0"/>
              <a:t>     Dissertation, Loyola University, Chicago, 1999).  Dissertation Abstracts International. 60.</a:t>
            </a:r>
          </a:p>
          <a:p>
            <a:pPr marL="0" indent="0">
              <a:lnSpc>
                <a:spcPct val="100000"/>
              </a:lnSpc>
              <a:buNone/>
            </a:pPr>
            <a:r>
              <a:rPr lang="en-US" sz="2100" dirty="0"/>
              <a:t>     02A.</a:t>
            </a:r>
          </a:p>
          <a:p>
            <a:pPr marL="0" indent="0">
              <a:lnSpc>
                <a:spcPct val="100000"/>
              </a:lnSpc>
              <a:buNone/>
            </a:pPr>
            <a:r>
              <a:rPr lang="en-US" sz="2100" dirty="0"/>
              <a:t>Gleason, Brett K. &amp; Hayes, Danica G., (2019).  A phenomenological investigation of wellness</a:t>
            </a:r>
          </a:p>
          <a:p>
            <a:pPr marL="0" indent="0">
              <a:lnSpc>
                <a:spcPct val="100000"/>
              </a:lnSpc>
              <a:buNone/>
            </a:pPr>
            <a:r>
              <a:rPr lang="en-US" sz="2100" dirty="0"/>
              <a:t>     Within counselor education programs, </a:t>
            </a:r>
            <a:r>
              <a:rPr lang="en-US" sz="2100" i="1" dirty="0"/>
              <a:t>Counselor Education and Supervision, </a:t>
            </a:r>
            <a:r>
              <a:rPr lang="en-US" sz="2100" dirty="0"/>
              <a:t>Vol. 58, Issue</a:t>
            </a:r>
          </a:p>
          <a:p>
            <a:pPr marL="0" indent="0">
              <a:lnSpc>
                <a:spcPct val="100000"/>
              </a:lnSpc>
              <a:buNone/>
            </a:pPr>
            <a:r>
              <a:rPr lang="en-US" sz="2100" dirty="0"/>
              <a:t>     3, September, 2019.</a:t>
            </a:r>
          </a:p>
          <a:p>
            <a:pPr marL="0" indent="0">
              <a:lnSpc>
                <a:spcPct val="100000"/>
              </a:lnSpc>
              <a:buNone/>
            </a:pPr>
            <a:r>
              <a:rPr lang="en-US" sz="2100" dirty="0"/>
              <a:t>Gregor, Margo A. &amp; O’Brien, Karen M., (2015).  The changing face of psychology:  Leadership</a:t>
            </a:r>
          </a:p>
          <a:p>
            <a:pPr marL="0" indent="0">
              <a:lnSpc>
                <a:spcPct val="100000"/>
              </a:lnSpc>
              <a:buNone/>
            </a:pPr>
            <a:r>
              <a:rPr lang="en-US" sz="2100" dirty="0"/>
              <a:t>     Aspirations of female doctoral students, </a:t>
            </a:r>
            <a:r>
              <a:rPr lang="en-US" sz="2100" i="1" dirty="0"/>
              <a:t>The Counseling Psychologist, </a:t>
            </a:r>
            <a:r>
              <a:rPr lang="en-US" sz="2100" dirty="0"/>
              <a:t>Vol. 43(8), 2015.</a:t>
            </a:r>
          </a:p>
          <a:p>
            <a:pPr marL="0" indent="0">
              <a:lnSpc>
                <a:spcPct val="100000"/>
              </a:lnSpc>
              <a:buNone/>
            </a:pPr>
            <a:r>
              <a:rPr lang="en-US" sz="2100" dirty="0"/>
              <a:t>Holm, Jessica M., </a:t>
            </a:r>
            <a:r>
              <a:rPr lang="en-US" sz="2100" dirty="0" err="1"/>
              <a:t>Prosek</a:t>
            </a:r>
            <a:r>
              <a:rPr lang="en-US" sz="2100" dirty="0"/>
              <a:t>, Elizabeth A., &amp; </a:t>
            </a:r>
            <a:r>
              <a:rPr lang="en-US" sz="2100" dirty="0" err="1"/>
              <a:t>Weisberger</a:t>
            </a:r>
            <a:r>
              <a:rPr lang="en-US" sz="2100" dirty="0"/>
              <a:t>, Andrea C. Godwin, (2015).  A</a:t>
            </a:r>
          </a:p>
          <a:p>
            <a:pPr marL="0" indent="0">
              <a:lnSpc>
                <a:spcPct val="100000"/>
              </a:lnSpc>
              <a:buNone/>
            </a:pPr>
            <a:r>
              <a:rPr lang="en-US" sz="2100" dirty="0"/>
              <a:t>     Phenomenological investigation of counseling doctoral students becoming mothers,</a:t>
            </a:r>
          </a:p>
          <a:p>
            <a:pPr marL="0" indent="0">
              <a:lnSpc>
                <a:spcPct val="100000"/>
              </a:lnSpc>
              <a:buNone/>
            </a:pPr>
            <a:r>
              <a:rPr lang="en-US" sz="2100" dirty="0"/>
              <a:t>     </a:t>
            </a:r>
            <a:r>
              <a:rPr lang="en-US" sz="2100" i="1" dirty="0"/>
              <a:t>Counselor Education and Supervision, </a:t>
            </a:r>
            <a:r>
              <a:rPr lang="en-US" sz="2100" dirty="0"/>
              <a:t>Vol. 54, 2015.</a:t>
            </a:r>
          </a:p>
          <a:p>
            <a:pPr marL="0" indent="0">
              <a:lnSpc>
                <a:spcPct val="100000"/>
              </a:lnSpc>
              <a:buNone/>
            </a:pPr>
            <a:r>
              <a:rPr lang="en-US" sz="2100" dirty="0"/>
              <a:t>Hoskins, Christine M. &amp; Goldberg, Alan D., (2005).  Doctoral student persistence in counselor</a:t>
            </a:r>
          </a:p>
          <a:p>
            <a:pPr marL="0" indent="0">
              <a:lnSpc>
                <a:spcPct val="100000"/>
              </a:lnSpc>
              <a:buNone/>
            </a:pPr>
            <a:r>
              <a:rPr lang="en-US" sz="2100" dirty="0"/>
              <a:t>     Education programs:  Student-program match, </a:t>
            </a:r>
            <a:r>
              <a:rPr lang="en-US" sz="2100" i="1" dirty="0"/>
              <a:t>Counselor Education and Supervision, </a:t>
            </a:r>
            <a:r>
              <a:rPr lang="en-US" sz="2100" dirty="0"/>
              <a:t>Vol.</a:t>
            </a:r>
          </a:p>
          <a:p>
            <a:pPr marL="0" indent="0">
              <a:lnSpc>
                <a:spcPct val="100000"/>
              </a:lnSpc>
              <a:buNone/>
            </a:pPr>
            <a:r>
              <a:rPr lang="en-US" sz="2100" dirty="0"/>
              <a:t>     44, March 2005.</a:t>
            </a:r>
          </a:p>
          <a:p>
            <a:pPr marL="0" indent="0">
              <a:lnSpc>
                <a:spcPct val="100000"/>
              </a:lnSpc>
              <a:buNone/>
            </a:pPr>
            <a:r>
              <a:rPr lang="en-US" sz="2100" dirty="0"/>
              <a:t>Lee, </a:t>
            </a:r>
            <a:r>
              <a:rPr lang="en-US" sz="2100" dirty="0" err="1"/>
              <a:t>Injung</a:t>
            </a:r>
            <a:r>
              <a:rPr lang="en-US" sz="2100" dirty="0"/>
              <a:t>, </a:t>
            </a:r>
            <a:r>
              <a:rPr lang="en-US" sz="2100" dirty="0" err="1"/>
              <a:t>Bardhoshi</a:t>
            </a:r>
            <a:r>
              <a:rPr lang="en-US" sz="2100" dirty="0"/>
              <a:t>, </a:t>
            </a:r>
            <a:r>
              <a:rPr lang="en-US" sz="2100" dirty="0" err="1"/>
              <a:t>Gerta</a:t>
            </a:r>
            <a:r>
              <a:rPr lang="en-US" sz="2100" dirty="0"/>
              <a:t>, Yoon, </a:t>
            </a:r>
            <a:r>
              <a:rPr lang="en-US" sz="2100" dirty="0" err="1"/>
              <a:t>Eunhui</a:t>
            </a:r>
            <a:r>
              <a:rPr lang="en-US" sz="2100" dirty="0"/>
              <a:t>, </a:t>
            </a:r>
            <a:r>
              <a:rPr lang="en-US" sz="2100" dirty="0" err="1"/>
              <a:t>Sandersfeld</a:t>
            </a:r>
            <a:r>
              <a:rPr lang="en-US" sz="2100" dirty="0"/>
              <a:t>, Tyler, Rush, Roma D., &amp; Priest,</a:t>
            </a:r>
          </a:p>
          <a:p>
            <a:pPr marL="0" indent="0">
              <a:lnSpc>
                <a:spcPct val="100000"/>
              </a:lnSpc>
              <a:buNone/>
            </a:pPr>
            <a:r>
              <a:rPr lang="en-US" sz="2100" dirty="0"/>
              <a:t>     Jacob B., (2018).  Attributional style and burnout of counselors-in-training, </a:t>
            </a:r>
            <a:r>
              <a:rPr lang="en-US" sz="2100" i="1" dirty="0"/>
              <a:t>Counselor</a:t>
            </a:r>
            <a:endParaRPr lang="en-US" sz="2100" dirty="0"/>
          </a:p>
          <a:p>
            <a:pPr marL="0" indent="0">
              <a:lnSpc>
                <a:spcPct val="100000"/>
              </a:lnSpc>
              <a:buNone/>
            </a:pPr>
            <a:r>
              <a:rPr lang="en-US" sz="2100" i="1" dirty="0"/>
              <a:t>     Education and Supervision, </a:t>
            </a:r>
            <a:r>
              <a:rPr lang="en-US" sz="2100" dirty="0"/>
              <a:t>Vol. 57, 285, December 2018.</a:t>
            </a:r>
          </a:p>
          <a:p>
            <a:pPr marL="0" indent="0">
              <a:lnSpc>
                <a:spcPct val="100000"/>
              </a:lnSpc>
              <a:buNone/>
            </a:pPr>
            <a:r>
              <a:rPr lang="en-US" sz="2100" dirty="0" err="1"/>
              <a:t>Rockinson-Szapkiw</a:t>
            </a:r>
            <a:r>
              <a:rPr lang="en-US" sz="2100" dirty="0"/>
              <a:t>, A. J., </a:t>
            </a:r>
            <a:r>
              <a:rPr lang="en-US" sz="2100" dirty="0" err="1"/>
              <a:t>Sosin</a:t>
            </a:r>
            <a:r>
              <a:rPr lang="en-US" sz="2100" dirty="0"/>
              <a:t>, L. S. &amp; Spaulding, L. (2018) Does family matter?  A</a:t>
            </a:r>
          </a:p>
          <a:p>
            <a:pPr marL="0" indent="0">
              <a:lnSpc>
                <a:spcPct val="100000"/>
              </a:lnSpc>
              <a:buNone/>
            </a:pPr>
            <a:r>
              <a:rPr lang="en-US" sz="2100" dirty="0"/>
              <a:t>     Phenomenological inquiry exploring the lived experiences of women persisting in</a:t>
            </a:r>
          </a:p>
          <a:p>
            <a:pPr marL="0" indent="0">
              <a:lnSpc>
                <a:spcPct val="100000"/>
              </a:lnSpc>
              <a:buNone/>
            </a:pPr>
            <a:r>
              <a:rPr lang="en-US" sz="2100" dirty="0"/>
              <a:t>     Distance education, professional doctoral programs, </a:t>
            </a:r>
            <a:r>
              <a:rPr lang="en-US" sz="2100" i="1" dirty="0"/>
              <a:t>International Journal of Doctoral</a:t>
            </a:r>
            <a:endParaRPr lang="en-US" sz="2100" dirty="0"/>
          </a:p>
          <a:p>
            <a:pPr marL="0" indent="0">
              <a:lnSpc>
                <a:spcPct val="100000"/>
              </a:lnSpc>
              <a:buNone/>
            </a:pPr>
            <a:r>
              <a:rPr lang="en-US" sz="2100" i="1" dirty="0"/>
              <a:t>    Studies, </a:t>
            </a:r>
            <a:r>
              <a:rPr lang="en-US" sz="2100" dirty="0"/>
              <a:t>Vol. 13, 2018.</a:t>
            </a:r>
          </a:p>
          <a:p>
            <a:pPr marL="0" indent="0">
              <a:lnSpc>
                <a:spcPct val="100000"/>
              </a:lnSpc>
              <a:buNone/>
            </a:pPr>
            <a:r>
              <a:rPr lang="en-US" sz="2100" dirty="0"/>
              <a:t>Sutton, Anna, (2016).  Measuring the effects of self-awareness:  Construction of the self-</a:t>
            </a:r>
          </a:p>
          <a:p>
            <a:pPr marL="0" indent="0">
              <a:lnSpc>
                <a:spcPct val="100000"/>
              </a:lnSpc>
              <a:buNone/>
            </a:pPr>
            <a:r>
              <a:rPr lang="en-US" sz="2100" dirty="0"/>
              <a:t>     Awareness Outcomes Questionnaire, </a:t>
            </a:r>
            <a:r>
              <a:rPr lang="en-US" sz="2100" i="1" dirty="0"/>
              <a:t>Europe’s Journal of Psychology, </a:t>
            </a:r>
            <a:r>
              <a:rPr lang="en-US" sz="2100" dirty="0"/>
              <a:t>Vol. 12(4), 2016.</a:t>
            </a:r>
          </a:p>
          <a:p>
            <a:pPr>
              <a:lnSpc>
                <a:spcPct val="100000"/>
              </a:lnSpc>
            </a:pPr>
            <a:endParaRPr lang="en-US" sz="600" dirty="0"/>
          </a:p>
        </p:txBody>
      </p:sp>
      <p:sp>
        <p:nvSpPr>
          <p:cNvPr id="18" name="Rectangle 20">
            <a:extLst>
              <a:ext uri="{FF2B5EF4-FFF2-40B4-BE49-F238E27FC236}">
                <a16:creationId xmlns:a16="http://schemas.microsoft.com/office/drawing/2014/main" id="{64016ABB-4F5D-4BFA-9406-7CD61399B6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774263" y="440267"/>
            <a:ext cx="643467" cy="12191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51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0" name="Rectangle 41">
            <a:extLst>
              <a:ext uri="{FF2B5EF4-FFF2-40B4-BE49-F238E27FC236}">
                <a16:creationId xmlns:a16="http://schemas.microsoft.com/office/drawing/2014/main" id="{1B0A7D14-7B67-4022-A8BE-1CCD4A0F1B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4" name="Title 3"/>
          <p:cNvSpPr>
            <a:spLocks noGrp="1"/>
          </p:cNvSpPr>
          <p:nvPr>
            <p:ph type="title"/>
          </p:nvPr>
        </p:nvSpPr>
        <p:spPr>
          <a:xfrm>
            <a:off x="1251678" y="382385"/>
            <a:ext cx="10178322" cy="1492132"/>
          </a:xfrm>
        </p:spPr>
        <p:txBody>
          <a:bodyPr anchor="ctr">
            <a:normAutofit/>
          </a:bodyPr>
          <a:lstStyle/>
          <a:p>
            <a:r>
              <a:rPr lang="en-US" dirty="0"/>
              <a:t>Learning Objective </a:t>
            </a:r>
          </a:p>
        </p:txBody>
      </p:sp>
      <p:sp>
        <p:nvSpPr>
          <p:cNvPr id="44" name="Freeform 6">
            <a:extLst>
              <a:ext uri="{FF2B5EF4-FFF2-40B4-BE49-F238E27FC236}">
                <a16:creationId xmlns:a16="http://schemas.microsoft.com/office/drawing/2014/main" id="{AB09A9E8-BF27-4613-A775-071F082083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accent1"/>
          </a:solidFill>
          <a:ln w="0">
            <a:noFill/>
            <a:prstDash val="solid"/>
            <a:round/>
            <a:headEnd/>
            <a:tailEnd/>
          </a:ln>
        </p:spPr>
      </p:sp>
      <p:sp>
        <p:nvSpPr>
          <p:cNvPr id="46" name="Rectangle 45">
            <a:extLst>
              <a:ext uri="{FF2B5EF4-FFF2-40B4-BE49-F238E27FC236}">
                <a16:creationId xmlns:a16="http://schemas.microsoft.com/office/drawing/2014/main" id="{C3AFE299-6F79-44AF-9A77-2DC2DC1F846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6" name="Content Placeholder 2">
            <a:extLst>
              <a:ext uri="{FF2B5EF4-FFF2-40B4-BE49-F238E27FC236}">
                <a16:creationId xmlns:a16="http://schemas.microsoft.com/office/drawing/2014/main" id="{C5062684-7CE2-47D3-9647-7D13F22A9C02}"/>
              </a:ext>
            </a:extLst>
          </p:cNvPr>
          <p:cNvGraphicFramePr>
            <a:graphicFrameLocks noGrp="1"/>
          </p:cNvGraphicFramePr>
          <p:nvPr>
            <p:ph idx="1"/>
            <p:extLst>
              <p:ext uri="{D42A27DB-BD31-4B8C-83A1-F6EECF244321}">
                <p14:modId xmlns:p14="http://schemas.microsoft.com/office/powerpoint/2010/main" val="2213278484"/>
              </p:ext>
            </p:extLst>
          </p:nvPr>
        </p:nvGraphicFramePr>
        <p:xfrm>
          <a:off x="1250950" y="2286000"/>
          <a:ext cx="10179050" cy="3594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2560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95B6F-069C-384E-BC92-B954BAFD40D2}"/>
              </a:ext>
            </a:extLst>
          </p:cNvPr>
          <p:cNvSpPr>
            <a:spLocks noGrp="1"/>
          </p:cNvSpPr>
          <p:nvPr>
            <p:ph type="title"/>
          </p:nvPr>
        </p:nvSpPr>
        <p:spPr/>
        <p:txBody>
          <a:bodyPr/>
          <a:lstStyle/>
          <a:p>
            <a:r>
              <a:rPr lang="en-US" dirty="0"/>
              <a:t>Define: Persistence </a:t>
            </a:r>
          </a:p>
        </p:txBody>
      </p:sp>
      <p:sp>
        <p:nvSpPr>
          <p:cNvPr id="3" name="Content Placeholder 2">
            <a:extLst>
              <a:ext uri="{FF2B5EF4-FFF2-40B4-BE49-F238E27FC236}">
                <a16:creationId xmlns:a16="http://schemas.microsoft.com/office/drawing/2014/main" id="{C4444DF1-8F3E-1E4C-9438-365880B4F89B}"/>
              </a:ext>
            </a:extLst>
          </p:cNvPr>
          <p:cNvSpPr>
            <a:spLocks noGrp="1"/>
          </p:cNvSpPr>
          <p:nvPr>
            <p:ph idx="1"/>
          </p:nvPr>
        </p:nvSpPr>
        <p:spPr/>
        <p:txBody>
          <a:bodyPr/>
          <a:lstStyle/>
          <a:p>
            <a:r>
              <a:rPr lang="en-US" dirty="0"/>
              <a:t>Persistence: The continued effort of learners staying registered in a program of study and working towards degree completion. </a:t>
            </a:r>
          </a:p>
          <a:p>
            <a:endParaRPr lang="en-US" dirty="0"/>
          </a:p>
          <a:p>
            <a:r>
              <a:rPr lang="en-US" dirty="0"/>
              <a:t>Persistence can be defined as advancement from the first year of registration until the conclusion of an academic program, at a postsecondary institution, without a continued break in enrollment (Barnett, 2011; </a:t>
            </a:r>
            <a:r>
              <a:rPr lang="en-US" dirty="0" err="1"/>
              <a:t>Stieha</a:t>
            </a:r>
            <a:r>
              <a:rPr lang="en-US" dirty="0"/>
              <a:t>, 2010). </a:t>
            </a:r>
          </a:p>
        </p:txBody>
      </p:sp>
    </p:spTree>
    <p:extLst>
      <p:ext uri="{BB962C8B-B14F-4D97-AF65-F5344CB8AC3E}">
        <p14:creationId xmlns:p14="http://schemas.microsoft.com/office/powerpoint/2010/main" val="8204175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assessment: persistence questionnaire</a:t>
            </a:r>
          </a:p>
        </p:txBody>
      </p:sp>
      <p:sp>
        <p:nvSpPr>
          <p:cNvPr id="3" name="Content Placeholder 2"/>
          <p:cNvSpPr>
            <a:spLocks noGrp="1"/>
          </p:cNvSpPr>
          <p:nvPr>
            <p:ph idx="1"/>
          </p:nvPr>
        </p:nvSpPr>
        <p:spPr/>
        <p:txBody>
          <a:bodyPr/>
          <a:lstStyle/>
          <a:p>
            <a:r>
              <a:rPr lang="en-US" dirty="0"/>
              <a:t>Do you struggle with persistence?</a:t>
            </a:r>
          </a:p>
          <a:p>
            <a:r>
              <a:rPr lang="en-US" dirty="0"/>
              <a:t>Do you have a mentor?</a:t>
            </a:r>
          </a:p>
          <a:p>
            <a:r>
              <a:rPr lang="en-US" dirty="0"/>
              <a:t>Do you feel like you are earning your degree at an institution that matches your academic goals and objective?</a:t>
            </a:r>
          </a:p>
          <a:p>
            <a:endParaRPr lang="en-US" dirty="0"/>
          </a:p>
          <a:p>
            <a:endParaRPr lang="en-US" dirty="0"/>
          </a:p>
          <a:p>
            <a:pPr marL="0" indent="0">
              <a:buNone/>
            </a:pPr>
            <a:endParaRPr lang="en-US" dirty="0"/>
          </a:p>
          <a:p>
            <a:endParaRPr lang="en-US" dirty="0"/>
          </a:p>
        </p:txBody>
      </p:sp>
    </p:spTree>
    <p:extLst>
      <p:ext uri="{BB962C8B-B14F-4D97-AF65-F5344CB8AC3E}">
        <p14:creationId xmlns:p14="http://schemas.microsoft.com/office/powerpoint/2010/main" val="13673180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0" name="Rectangle 10">
            <a:extLst>
              <a:ext uri="{FF2B5EF4-FFF2-40B4-BE49-F238E27FC236}">
                <a16:creationId xmlns:a16="http://schemas.microsoft.com/office/drawing/2014/main" id="{93B3D315-2706-4149-873C-331EDFAFE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92001"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251678" y="949642"/>
            <a:ext cx="4882422" cy="1492132"/>
          </a:xfrm>
        </p:spPr>
        <p:txBody>
          <a:bodyPr>
            <a:normAutofit fontScale="90000"/>
          </a:bodyPr>
          <a:lstStyle/>
          <a:p>
            <a:r>
              <a:rPr lang="en-US" sz="3600" dirty="0">
                <a:latin typeface="roboto" charset="0"/>
              </a:rPr>
              <a:t>Assessment results</a:t>
            </a:r>
            <a:br>
              <a:rPr lang="en-US" sz="3600" dirty="0"/>
            </a:br>
            <a:endParaRPr lang="en-US" sz="3600" dirty="0"/>
          </a:p>
        </p:txBody>
      </p:sp>
      <p:sp>
        <p:nvSpPr>
          <p:cNvPr id="21" name="Rectangle 12">
            <a:extLst>
              <a:ext uri="{FF2B5EF4-FFF2-40B4-BE49-F238E27FC236}">
                <a16:creationId xmlns:a16="http://schemas.microsoft.com/office/drawing/2014/main" id="{8D04E398-086D-467C-B390-9F9079FA7A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Content Placeholder 5"/>
          <p:cNvSpPr>
            <a:spLocks noGrp="1"/>
          </p:cNvSpPr>
          <p:nvPr>
            <p:ph idx="1"/>
          </p:nvPr>
        </p:nvSpPr>
        <p:spPr>
          <a:xfrm>
            <a:off x="1251678" y="2667000"/>
            <a:ext cx="4964065" cy="3212592"/>
          </a:xfrm>
        </p:spPr>
        <p:txBody>
          <a:bodyPr>
            <a:normAutofit/>
          </a:bodyPr>
          <a:lstStyle/>
          <a:p>
            <a:r>
              <a:rPr lang="en-US" dirty="0">
                <a:latin typeface="roboto" charset="0"/>
              </a:rPr>
              <a:t>You got: Steady</a:t>
            </a:r>
            <a:endParaRPr lang="en-US" dirty="0">
              <a:solidFill>
                <a:schemeClr val="tx1">
                  <a:lumMod val="85000"/>
                  <a:lumOff val="15000"/>
                </a:schemeClr>
              </a:solidFill>
              <a:latin typeface="Arial" charset="0"/>
            </a:endParaRPr>
          </a:p>
          <a:p>
            <a:endParaRPr lang="en-US" dirty="0">
              <a:solidFill>
                <a:schemeClr val="tx1">
                  <a:lumMod val="85000"/>
                  <a:lumOff val="15000"/>
                </a:schemeClr>
              </a:solidFill>
              <a:latin typeface="Arial" charset="0"/>
            </a:endParaRPr>
          </a:p>
          <a:p>
            <a:r>
              <a:rPr lang="en-US" dirty="0">
                <a:solidFill>
                  <a:schemeClr val="tx1">
                    <a:lumMod val="85000"/>
                    <a:lumOff val="15000"/>
                  </a:schemeClr>
                </a:solidFill>
                <a:latin typeface="Arial" charset="0"/>
              </a:rPr>
              <a:t>Congratulations! You are on the path to becoming a strong doctoral student!</a:t>
            </a:r>
          </a:p>
          <a:p>
            <a:endParaRPr lang="en-US" dirty="0">
              <a:solidFill>
                <a:schemeClr val="tx1">
                  <a:lumMod val="85000"/>
                  <a:lumOff val="15000"/>
                </a:schemeClr>
              </a:solidFill>
              <a:latin typeface="Arial" charset="0"/>
            </a:endParaRPr>
          </a:p>
        </p:txBody>
      </p:sp>
      <p:sp>
        <p:nvSpPr>
          <p:cNvPr id="22" name="Freeform 6">
            <a:extLst>
              <a:ext uri="{FF2B5EF4-FFF2-40B4-BE49-F238E27FC236}">
                <a16:creationId xmlns:a16="http://schemas.microsoft.com/office/drawing/2014/main" id="{20E344BB-E23E-4198-B2C7-8E752C6A95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390140" y="61344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pic>
        <p:nvPicPr>
          <p:cNvPr id="5" name="Picture 2" descr="https://tse3.mm.bing.net/th?id=OIP.1VShlg5K05yj9iXy0r7VEAHaFB&amp;pid=Api&amp;P=0&amp;w=256&amp;h=174">
            <a:extLst>
              <a:ext uri="{FF2B5EF4-FFF2-40B4-BE49-F238E27FC236}">
                <a16:creationId xmlns:a16="http://schemas.microsoft.com/office/drawing/2014/main" id="{7D29FEA8-38EB-E545-A086-FB1A4E68EAF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399261" y="2134668"/>
            <a:ext cx="3217333" cy="21867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8961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 calcmode="lin" valueType="num">
                                      <p:cBhvr>
                                        <p:cTn id="7" dur="1000" fill="hold"/>
                                        <p:tgtEl>
                                          <p:spTgt spid="6">
                                            <p:txEl>
                                              <p:pRg st="2" end="2"/>
                                            </p:txEl>
                                          </p:spTgt>
                                        </p:tgtEl>
                                        <p:attrNameLst>
                                          <p:attrName>ppt_w</p:attrName>
                                        </p:attrNameLst>
                                      </p:cBhvr>
                                      <p:tavLst>
                                        <p:tav tm="0">
                                          <p:val>
                                            <p:strVal val="#ppt_w*0.70"/>
                                          </p:val>
                                        </p:tav>
                                        <p:tav tm="100000">
                                          <p:val>
                                            <p:strVal val="#ppt_w"/>
                                          </p:val>
                                        </p:tav>
                                      </p:tavLst>
                                    </p:anim>
                                    <p:anim calcmode="lin" valueType="num">
                                      <p:cBhvr>
                                        <p:cTn id="8" dur="1000" fill="hold"/>
                                        <p:tgtEl>
                                          <p:spTgt spid="6">
                                            <p:txEl>
                                              <p:pRg st="2" end="2"/>
                                            </p:txEl>
                                          </p:spTgt>
                                        </p:tgtEl>
                                        <p:attrNameLst>
                                          <p:attrName>ppt_h</p:attrName>
                                        </p:attrNameLst>
                                      </p:cBhvr>
                                      <p:tavLst>
                                        <p:tav tm="0">
                                          <p:val>
                                            <p:strVal val="#ppt_h"/>
                                          </p:val>
                                        </p:tav>
                                        <p:tav tm="100000">
                                          <p:val>
                                            <p:strVal val="#ppt_h"/>
                                          </p:val>
                                        </p:tav>
                                      </p:tavLst>
                                    </p:anim>
                                    <p:animEffect transition="in" filter="fade">
                                      <p:cBhvr>
                                        <p:cTn id="9"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CA18D8-DD60-1B40-AD84-CA2F39E35615}"/>
              </a:ext>
            </a:extLst>
          </p:cNvPr>
          <p:cNvSpPr>
            <a:spLocks noGrp="1"/>
          </p:cNvSpPr>
          <p:nvPr>
            <p:ph type="title"/>
          </p:nvPr>
        </p:nvSpPr>
        <p:spPr>
          <a:xfrm>
            <a:off x="2895600" y="382385"/>
            <a:ext cx="8534399" cy="1413758"/>
          </a:xfrm>
        </p:spPr>
        <p:txBody>
          <a:bodyPr anchor="b">
            <a:normAutofit/>
          </a:bodyPr>
          <a:lstStyle/>
          <a:p>
            <a:pPr algn="ctr"/>
            <a:r>
              <a:rPr lang="en-US" sz="4400"/>
              <a:t>persistence DATA</a:t>
            </a:r>
          </a:p>
        </p:txBody>
      </p:sp>
      <p:sp>
        <p:nvSpPr>
          <p:cNvPr id="17" name="Freeform: Shape 16">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9" name="Rectangle 18">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4A818BA2-2C11-B741-BCFC-B6FB0E581CE0}"/>
              </a:ext>
            </a:extLst>
          </p:cNvPr>
          <p:cNvSpPr>
            <a:spLocks noGrp="1"/>
          </p:cNvSpPr>
          <p:nvPr>
            <p:ph idx="1"/>
          </p:nvPr>
        </p:nvSpPr>
        <p:spPr>
          <a:xfrm>
            <a:off x="2895600" y="2178528"/>
            <a:ext cx="8534400" cy="3701065"/>
          </a:xfrm>
        </p:spPr>
        <p:txBody>
          <a:bodyPr>
            <a:normAutofit/>
          </a:bodyPr>
          <a:lstStyle/>
          <a:p>
            <a:pPr>
              <a:lnSpc>
                <a:spcPct val="100000"/>
              </a:lnSpc>
            </a:pPr>
            <a:r>
              <a:rPr lang="en-US" sz="1600"/>
              <a:t>Women represents 67% of doctoral students enrolled in related graduate programs CES programs.</a:t>
            </a:r>
          </a:p>
          <a:p>
            <a:pPr>
              <a:lnSpc>
                <a:spcPct val="100000"/>
              </a:lnSpc>
            </a:pPr>
            <a:endParaRPr lang="en-US" sz="1600"/>
          </a:p>
          <a:p>
            <a:pPr>
              <a:lnSpc>
                <a:spcPct val="100000"/>
              </a:lnSpc>
            </a:pPr>
            <a:r>
              <a:rPr lang="en-US" sz="1600"/>
              <a:t> Attrition rate is estimated to be 50% (Ivankova &amp; Stick, 2007),  and may be as high as 70% (Nettles &amp; Millet, 2006). </a:t>
            </a:r>
          </a:p>
          <a:p>
            <a:pPr>
              <a:lnSpc>
                <a:spcPct val="100000"/>
              </a:lnSpc>
            </a:pPr>
            <a:endParaRPr lang="en-US" sz="1600"/>
          </a:p>
          <a:p>
            <a:pPr>
              <a:lnSpc>
                <a:spcPct val="100000"/>
              </a:lnSpc>
            </a:pPr>
            <a:r>
              <a:rPr lang="en-US" sz="1600"/>
              <a:t>In the workforce and in leadership positions research shows there are only 30% of women with a post-graduate and doctoral degree completion (Gregor &amp; O’Brien, 2015, U.S. Department of Labor, Bureau of Labor Statistics, 2011).</a:t>
            </a:r>
          </a:p>
          <a:p>
            <a:pPr>
              <a:lnSpc>
                <a:spcPct val="100000"/>
              </a:lnSpc>
            </a:pPr>
            <a:endParaRPr lang="en-US" sz="1600"/>
          </a:p>
          <a:p>
            <a:pPr>
              <a:lnSpc>
                <a:spcPct val="100000"/>
              </a:lnSpc>
            </a:pPr>
            <a:r>
              <a:rPr lang="en-US" sz="1600"/>
              <a:t> Nettles and Millet (2006) found that across disciplines, education ranked lowest in doctoral student publications (15% compared to 30%) and presentations (30% compared to 37%).</a:t>
            </a:r>
          </a:p>
          <a:p>
            <a:pPr>
              <a:lnSpc>
                <a:spcPct val="100000"/>
              </a:lnSpc>
            </a:pPr>
            <a:endParaRPr lang="en-US" sz="1600"/>
          </a:p>
          <a:p>
            <a:pPr>
              <a:lnSpc>
                <a:spcPct val="100000"/>
              </a:lnSpc>
            </a:pPr>
            <a:endParaRPr lang="en-US" sz="1600"/>
          </a:p>
        </p:txBody>
      </p:sp>
    </p:spTree>
    <p:extLst>
      <p:ext uri="{BB962C8B-B14F-4D97-AF65-F5344CB8AC3E}">
        <p14:creationId xmlns:p14="http://schemas.microsoft.com/office/powerpoint/2010/main" val="130150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7" name="Rectangle 20">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305DC3B-6598-8F45-89F2-67F7B5C9F77B}"/>
              </a:ext>
            </a:extLst>
          </p:cNvPr>
          <p:cNvSpPr>
            <a:spLocks noGrp="1"/>
          </p:cNvSpPr>
          <p:nvPr>
            <p:ph type="title"/>
          </p:nvPr>
        </p:nvSpPr>
        <p:spPr>
          <a:xfrm>
            <a:off x="2895600" y="382385"/>
            <a:ext cx="8534399" cy="1413758"/>
          </a:xfrm>
        </p:spPr>
        <p:txBody>
          <a:bodyPr anchor="b">
            <a:normAutofit/>
          </a:bodyPr>
          <a:lstStyle/>
          <a:p>
            <a:pPr algn="ctr"/>
            <a:r>
              <a:rPr lang="en-US" sz="4400"/>
              <a:t>Despite “feminization” of psychology</a:t>
            </a:r>
          </a:p>
        </p:txBody>
      </p:sp>
      <p:sp>
        <p:nvSpPr>
          <p:cNvPr id="28" name="Freeform: Shape 22">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29" name="Rectangle 24">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6D5BE88E-09B0-7241-8DB1-3D7978EE1A18}"/>
              </a:ext>
            </a:extLst>
          </p:cNvPr>
          <p:cNvSpPr>
            <a:spLocks noGrp="1"/>
          </p:cNvSpPr>
          <p:nvPr>
            <p:ph idx="1"/>
          </p:nvPr>
        </p:nvSpPr>
        <p:spPr>
          <a:xfrm>
            <a:off x="2895600" y="2178528"/>
            <a:ext cx="8534400" cy="3701065"/>
          </a:xfrm>
        </p:spPr>
        <p:txBody>
          <a:bodyPr>
            <a:normAutofit/>
          </a:bodyPr>
          <a:lstStyle/>
          <a:p>
            <a:r>
              <a:rPr lang="en-US" sz="1900" dirty="0"/>
              <a:t>In 2014, 39.3% of the editors of American Psychological Association (APA) journals and 32.3% of fellows in the APA were women (APA Center for Workforce Studies, 2014a; T. </a:t>
            </a:r>
            <a:r>
              <a:rPr lang="en-US" sz="1900" dirty="0" err="1"/>
              <a:t>Burrwell</a:t>
            </a:r>
            <a:r>
              <a:rPr lang="en-US" sz="1900" dirty="0"/>
              <a:t> &amp; S. Miles-Cohen, personal communication, September 1, 2015). </a:t>
            </a:r>
          </a:p>
          <a:p>
            <a:endParaRPr lang="en-US" sz="1900" dirty="0"/>
          </a:p>
          <a:p>
            <a:r>
              <a:rPr lang="en-US" sz="1900" dirty="0"/>
              <a:t>Similarly, in 2013, only 30% of full professors in graduate psychology departments were women (APA Center for Workforce Studies, 2014b). </a:t>
            </a:r>
          </a:p>
          <a:p>
            <a:endParaRPr lang="en-US" sz="1900" dirty="0"/>
          </a:p>
          <a:p>
            <a:r>
              <a:rPr lang="en-US" sz="1900" dirty="0"/>
              <a:t>In elite leadership roles in the APA: No woman has ever served as chief executive officer of the APA and only 14 of the 122 APA presidents have been women (APA, 2015a; T. </a:t>
            </a:r>
            <a:r>
              <a:rPr lang="en-US" sz="1900" dirty="0" err="1"/>
              <a:t>Burrwell</a:t>
            </a:r>
            <a:r>
              <a:rPr lang="en-US" sz="1900" dirty="0"/>
              <a:t> &amp; S. Miles-Cohen, personal communication, September 1, 2015).</a:t>
            </a:r>
          </a:p>
        </p:txBody>
      </p:sp>
    </p:spTree>
    <p:extLst>
      <p:ext uri="{BB962C8B-B14F-4D97-AF65-F5344CB8AC3E}">
        <p14:creationId xmlns:p14="http://schemas.microsoft.com/office/powerpoint/2010/main" val="705570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895600" y="382385"/>
            <a:ext cx="8534399" cy="1413758"/>
          </a:xfrm>
        </p:spPr>
        <p:txBody>
          <a:bodyPr anchor="b">
            <a:normAutofit/>
          </a:bodyPr>
          <a:lstStyle/>
          <a:p>
            <a:pPr algn="ctr"/>
            <a:r>
              <a:rPr lang="en-US" sz="4400"/>
              <a:t>factors OF female graduate students’ persistence</a:t>
            </a:r>
          </a:p>
        </p:txBody>
      </p:sp>
      <p:sp>
        <p:nvSpPr>
          <p:cNvPr id="17" name="Freeform: Shape 16">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9" name="Rectangle 18">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p:cNvSpPr>
            <a:spLocks noGrp="1"/>
          </p:cNvSpPr>
          <p:nvPr>
            <p:ph idx="1"/>
          </p:nvPr>
        </p:nvSpPr>
        <p:spPr>
          <a:xfrm>
            <a:off x="2895600" y="2178528"/>
            <a:ext cx="8534400" cy="3701065"/>
          </a:xfrm>
        </p:spPr>
        <p:txBody>
          <a:bodyPr>
            <a:normAutofit/>
          </a:bodyPr>
          <a:lstStyle/>
          <a:p>
            <a:pPr>
              <a:lnSpc>
                <a:spcPct val="100000"/>
              </a:lnSpc>
            </a:pPr>
            <a:r>
              <a:rPr lang="en-US" sz="1300" dirty="0"/>
              <a:t>Professional environment</a:t>
            </a:r>
          </a:p>
          <a:p>
            <a:pPr>
              <a:lnSpc>
                <a:spcPct val="100000"/>
              </a:lnSpc>
            </a:pPr>
            <a:r>
              <a:rPr lang="en-US" sz="1300" dirty="0"/>
              <a:t>Workload </a:t>
            </a:r>
          </a:p>
          <a:p>
            <a:pPr>
              <a:lnSpc>
                <a:spcPct val="100000"/>
              </a:lnSpc>
            </a:pPr>
            <a:r>
              <a:rPr lang="en-US" sz="1300" dirty="0"/>
              <a:t>Department culture </a:t>
            </a:r>
          </a:p>
          <a:p>
            <a:pPr>
              <a:lnSpc>
                <a:spcPct val="100000"/>
              </a:lnSpc>
            </a:pPr>
            <a:r>
              <a:rPr lang="en-US" sz="1300" dirty="0"/>
              <a:t>Student faculty relationships </a:t>
            </a:r>
          </a:p>
          <a:p>
            <a:pPr>
              <a:lnSpc>
                <a:spcPct val="100000"/>
              </a:lnSpc>
            </a:pPr>
            <a:r>
              <a:rPr lang="en-US" sz="1300" dirty="0"/>
              <a:t>Financial support</a:t>
            </a:r>
          </a:p>
          <a:p>
            <a:pPr>
              <a:lnSpc>
                <a:spcPct val="100000"/>
              </a:lnSpc>
            </a:pPr>
            <a:r>
              <a:rPr lang="en-US" sz="1300" dirty="0"/>
              <a:t>Challenges and sacrifices</a:t>
            </a:r>
          </a:p>
          <a:p>
            <a:pPr>
              <a:lnSpc>
                <a:spcPct val="100000"/>
              </a:lnSpc>
            </a:pPr>
            <a:r>
              <a:rPr lang="en-US" sz="1300" dirty="0"/>
              <a:t>Student involvement</a:t>
            </a:r>
          </a:p>
          <a:p>
            <a:pPr>
              <a:lnSpc>
                <a:spcPct val="100000"/>
              </a:lnSpc>
            </a:pPr>
            <a:r>
              <a:rPr lang="en-US" sz="1300" dirty="0"/>
              <a:t>Program satisfaction </a:t>
            </a:r>
          </a:p>
          <a:p>
            <a:pPr>
              <a:lnSpc>
                <a:spcPct val="100000"/>
              </a:lnSpc>
            </a:pPr>
            <a:r>
              <a:rPr lang="en-US" sz="1300" dirty="0"/>
              <a:t>Balancing motherhood and careers</a:t>
            </a:r>
          </a:p>
          <a:p>
            <a:pPr>
              <a:lnSpc>
                <a:spcPct val="100000"/>
              </a:lnSpc>
            </a:pPr>
            <a:r>
              <a:rPr lang="en-US" sz="1300" dirty="0"/>
              <a:t>Burnout (emotional exhaustion, depersonalization, and reduced personal accomplishment)</a:t>
            </a:r>
          </a:p>
          <a:p>
            <a:pPr>
              <a:lnSpc>
                <a:spcPct val="100000"/>
              </a:lnSpc>
            </a:pPr>
            <a:r>
              <a:rPr lang="en-US" sz="1300" dirty="0"/>
              <a:t>Chronic emotional and interpersonal stressors</a:t>
            </a:r>
          </a:p>
          <a:p>
            <a:pPr marL="0" indent="0">
              <a:lnSpc>
                <a:spcPct val="100000"/>
              </a:lnSpc>
              <a:buNone/>
            </a:pPr>
            <a:r>
              <a:rPr lang="en-US" sz="1300" dirty="0"/>
              <a:t>		                          Holm, </a:t>
            </a:r>
            <a:r>
              <a:rPr lang="en-US" sz="1300" dirty="0" err="1"/>
              <a:t>Prosek</a:t>
            </a:r>
            <a:r>
              <a:rPr lang="en-US" sz="1300" dirty="0"/>
              <a:t> &amp; </a:t>
            </a:r>
            <a:r>
              <a:rPr lang="en-US" sz="1300" dirty="0" err="1"/>
              <a:t>Weisberger</a:t>
            </a:r>
            <a:r>
              <a:rPr lang="en-US" sz="1300" dirty="0"/>
              <a:t>, 2015; Puig et al., 2012; Hoskins &amp; Goldberg, 2005)</a:t>
            </a:r>
          </a:p>
        </p:txBody>
      </p:sp>
    </p:spTree>
    <p:extLst>
      <p:ext uri="{BB962C8B-B14F-4D97-AF65-F5344CB8AC3E}">
        <p14:creationId xmlns:p14="http://schemas.microsoft.com/office/powerpoint/2010/main" val="959939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0851669-7281-49C2-8BF0-67BA70EC1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22180EF-AB16-E947-83CD-35613AD2177D}"/>
              </a:ext>
            </a:extLst>
          </p:cNvPr>
          <p:cNvSpPr>
            <a:spLocks noGrp="1"/>
          </p:cNvSpPr>
          <p:nvPr>
            <p:ph type="title"/>
          </p:nvPr>
        </p:nvSpPr>
        <p:spPr>
          <a:xfrm>
            <a:off x="2895600" y="382385"/>
            <a:ext cx="8534399" cy="1413758"/>
          </a:xfrm>
        </p:spPr>
        <p:txBody>
          <a:bodyPr anchor="b">
            <a:normAutofit/>
          </a:bodyPr>
          <a:lstStyle/>
          <a:p>
            <a:pPr algn="ctr"/>
            <a:r>
              <a:rPr lang="en-US" sz="4400"/>
              <a:t>Women essentials: development as a scholar and persistence</a:t>
            </a:r>
          </a:p>
        </p:txBody>
      </p:sp>
      <p:sp>
        <p:nvSpPr>
          <p:cNvPr id="10" name="Freeform: Shape 9">
            <a:extLst>
              <a:ext uri="{FF2B5EF4-FFF2-40B4-BE49-F238E27FC236}">
                <a16:creationId xmlns:a16="http://schemas.microsoft.com/office/drawing/2014/main" id="{16992B13-74C4-4370-93C5-F5403D944D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0"/>
            <a:ext cx="2275119" cy="6858000"/>
          </a:xfrm>
          <a:custGeom>
            <a:avLst/>
            <a:gdLst>
              <a:gd name="connsiteX0" fmla="*/ 0 w 2275119"/>
              <a:gd name="connsiteY0" fmla="*/ 0 h 6858000"/>
              <a:gd name="connsiteX1" fmla="*/ 1389294 w 2275119"/>
              <a:gd name="connsiteY1" fmla="*/ 0 h 6858000"/>
              <a:gd name="connsiteX2" fmla="*/ 1556068 w 2275119"/>
              <a:gd name="connsiteY2" fmla="*/ 0 h 6858000"/>
              <a:gd name="connsiteX3" fmla="*/ 2098907 w 2275119"/>
              <a:gd name="connsiteY3" fmla="*/ 0 h 6858000"/>
              <a:gd name="connsiteX4" fmla="*/ 2100494 w 2275119"/>
              <a:gd name="connsiteY4" fmla="*/ 68263 h 6858000"/>
              <a:gd name="connsiteX5" fmla="*/ 2108432 w 2275119"/>
              <a:gd name="connsiteY5" fmla="*/ 128588 h 6858000"/>
              <a:gd name="connsiteX6" fmla="*/ 2119544 w 2275119"/>
              <a:gd name="connsiteY6" fmla="*/ 180975 h 6858000"/>
              <a:gd name="connsiteX7" fmla="*/ 2133832 w 2275119"/>
              <a:gd name="connsiteY7" fmla="*/ 227013 h 6858000"/>
              <a:gd name="connsiteX8" fmla="*/ 2149707 w 2275119"/>
              <a:gd name="connsiteY8" fmla="*/ 268288 h 6858000"/>
              <a:gd name="connsiteX9" fmla="*/ 2168757 w 2275119"/>
              <a:gd name="connsiteY9" fmla="*/ 304800 h 6858000"/>
              <a:gd name="connsiteX10" fmla="*/ 2187807 w 2275119"/>
              <a:gd name="connsiteY10" fmla="*/ 342900 h 6858000"/>
              <a:gd name="connsiteX11" fmla="*/ 2206857 w 2275119"/>
              <a:gd name="connsiteY11" fmla="*/ 381000 h 6858000"/>
              <a:gd name="connsiteX12" fmla="*/ 2222732 w 2275119"/>
              <a:gd name="connsiteY12" fmla="*/ 417513 h 6858000"/>
              <a:gd name="connsiteX13" fmla="*/ 2238607 w 2275119"/>
              <a:gd name="connsiteY13" fmla="*/ 458788 h 6858000"/>
              <a:gd name="connsiteX14" fmla="*/ 2254482 w 2275119"/>
              <a:gd name="connsiteY14" fmla="*/ 504825 h 6858000"/>
              <a:gd name="connsiteX15" fmla="*/ 2265594 w 2275119"/>
              <a:gd name="connsiteY15" fmla="*/ 557213 h 6858000"/>
              <a:gd name="connsiteX16" fmla="*/ 2271944 w 2275119"/>
              <a:gd name="connsiteY16" fmla="*/ 617538 h 6858000"/>
              <a:gd name="connsiteX17" fmla="*/ 2275119 w 2275119"/>
              <a:gd name="connsiteY17" fmla="*/ 685800 h 6858000"/>
              <a:gd name="connsiteX18" fmla="*/ 2271944 w 2275119"/>
              <a:gd name="connsiteY18" fmla="*/ 754063 h 6858000"/>
              <a:gd name="connsiteX19" fmla="*/ 2265594 w 2275119"/>
              <a:gd name="connsiteY19" fmla="*/ 814388 h 6858000"/>
              <a:gd name="connsiteX20" fmla="*/ 2254482 w 2275119"/>
              <a:gd name="connsiteY20" fmla="*/ 866775 h 6858000"/>
              <a:gd name="connsiteX21" fmla="*/ 2238607 w 2275119"/>
              <a:gd name="connsiteY21" fmla="*/ 912813 h 6858000"/>
              <a:gd name="connsiteX22" fmla="*/ 2222732 w 2275119"/>
              <a:gd name="connsiteY22" fmla="*/ 954088 h 6858000"/>
              <a:gd name="connsiteX23" fmla="*/ 2206857 w 2275119"/>
              <a:gd name="connsiteY23" fmla="*/ 990600 h 6858000"/>
              <a:gd name="connsiteX24" fmla="*/ 2187807 w 2275119"/>
              <a:gd name="connsiteY24" fmla="*/ 1028700 h 6858000"/>
              <a:gd name="connsiteX25" fmla="*/ 2168757 w 2275119"/>
              <a:gd name="connsiteY25" fmla="*/ 1066800 h 6858000"/>
              <a:gd name="connsiteX26" fmla="*/ 2149707 w 2275119"/>
              <a:gd name="connsiteY26" fmla="*/ 1103313 h 6858000"/>
              <a:gd name="connsiteX27" fmla="*/ 2133832 w 2275119"/>
              <a:gd name="connsiteY27" fmla="*/ 1144588 h 6858000"/>
              <a:gd name="connsiteX28" fmla="*/ 2119544 w 2275119"/>
              <a:gd name="connsiteY28" fmla="*/ 1190625 h 6858000"/>
              <a:gd name="connsiteX29" fmla="*/ 2108432 w 2275119"/>
              <a:gd name="connsiteY29" fmla="*/ 1243013 h 6858000"/>
              <a:gd name="connsiteX30" fmla="*/ 2100494 w 2275119"/>
              <a:gd name="connsiteY30" fmla="*/ 1303338 h 6858000"/>
              <a:gd name="connsiteX31" fmla="*/ 2098907 w 2275119"/>
              <a:gd name="connsiteY31" fmla="*/ 1371600 h 6858000"/>
              <a:gd name="connsiteX32" fmla="*/ 2100494 w 2275119"/>
              <a:gd name="connsiteY32" fmla="*/ 1439863 h 6858000"/>
              <a:gd name="connsiteX33" fmla="*/ 2108432 w 2275119"/>
              <a:gd name="connsiteY33" fmla="*/ 1500188 h 6858000"/>
              <a:gd name="connsiteX34" fmla="*/ 2119544 w 2275119"/>
              <a:gd name="connsiteY34" fmla="*/ 1552575 h 6858000"/>
              <a:gd name="connsiteX35" fmla="*/ 2133832 w 2275119"/>
              <a:gd name="connsiteY35" fmla="*/ 1598613 h 6858000"/>
              <a:gd name="connsiteX36" fmla="*/ 2149707 w 2275119"/>
              <a:gd name="connsiteY36" fmla="*/ 1639888 h 6858000"/>
              <a:gd name="connsiteX37" fmla="*/ 2168757 w 2275119"/>
              <a:gd name="connsiteY37" fmla="*/ 1676400 h 6858000"/>
              <a:gd name="connsiteX38" fmla="*/ 2187807 w 2275119"/>
              <a:gd name="connsiteY38" fmla="*/ 1714500 h 6858000"/>
              <a:gd name="connsiteX39" fmla="*/ 2206857 w 2275119"/>
              <a:gd name="connsiteY39" fmla="*/ 1752600 h 6858000"/>
              <a:gd name="connsiteX40" fmla="*/ 2222732 w 2275119"/>
              <a:gd name="connsiteY40" fmla="*/ 1789113 h 6858000"/>
              <a:gd name="connsiteX41" fmla="*/ 2238607 w 2275119"/>
              <a:gd name="connsiteY41" fmla="*/ 1830388 h 6858000"/>
              <a:gd name="connsiteX42" fmla="*/ 2254482 w 2275119"/>
              <a:gd name="connsiteY42" fmla="*/ 1876425 h 6858000"/>
              <a:gd name="connsiteX43" fmla="*/ 2265594 w 2275119"/>
              <a:gd name="connsiteY43" fmla="*/ 1928813 h 6858000"/>
              <a:gd name="connsiteX44" fmla="*/ 2271944 w 2275119"/>
              <a:gd name="connsiteY44" fmla="*/ 1989138 h 6858000"/>
              <a:gd name="connsiteX45" fmla="*/ 2275119 w 2275119"/>
              <a:gd name="connsiteY45" fmla="*/ 2057400 h 6858000"/>
              <a:gd name="connsiteX46" fmla="*/ 2271944 w 2275119"/>
              <a:gd name="connsiteY46" fmla="*/ 2125663 h 6858000"/>
              <a:gd name="connsiteX47" fmla="*/ 2265594 w 2275119"/>
              <a:gd name="connsiteY47" fmla="*/ 2185988 h 6858000"/>
              <a:gd name="connsiteX48" fmla="*/ 2254482 w 2275119"/>
              <a:gd name="connsiteY48" fmla="*/ 2238375 h 6858000"/>
              <a:gd name="connsiteX49" fmla="*/ 2238607 w 2275119"/>
              <a:gd name="connsiteY49" fmla="*/ 2284413 h 6858000"/>
              <a:gd name="connsiteX50" fmla="*/ 2222732 w 2275119"/>
              <a:gd name="connsiteY50" fmla="*/ 2325688 h 6858000"/>
              <a:gd name="connsiteX51" fmla="*/ 2206857 w 2275119"/>
              <a:gd name="connsiteY51" fmla="*/ 2362200 h 6858000"/>
              <a:gd name="connsiteX52" fmla="*/ 2187807 w 2275119"/>
              <a:gd name="connsiteY52" fmla="*/ 2400300 h 6858000"/>
              <a:gd name="connsiteX53" fmla="*/ 2168757 w 2275119"/>
              <a:gd name="connsiteY53" fmla="*/ 2438400 h 6858000"/>
              <a:gd name="connsiteX54" fmla="*/ 2149707 w 2275119"/>
              <a:gd name="connsiteY54" fmla="*/ 2474913 h 6858000"/>
              <a:gd name="connsiteX55" fmla="*/ 2133832 w 2275119"/>
              <a:gd name="connsiteY55" fmla="*/ 2516188 h 6858000"/>
              <a:gd name="connsiteX56" fmla="*/ 2119544 w 2275119"/>
              <a:gd name="connsiteY56" fmla="*/ 2562225 h 6858000"/>
              <a:gd name="connsiteX57" fmla="*/ 2108432 w 2275119"/>
              <a:gd name="connsiteY57" fmla="*/ 2614613 h 6858000"/>
              <a:gd name="connsiteX58" fmla="*/ 2100494 w 2275119"/>
              <a:gd name="connsiteY58" fmla="*/ 2674938 h 6858000"/>
              <a:gd name="connsiteX59" fmla="*/ 2098907 w 2275119"/>
              <a:gd name="connsiteY59" fmla="*/ 2743200 h 6858000"/>
              <a:gd name="connsiteX60" fmla="*/ 2100494 w 2275119"/>
              <a:gd name="connsiteY60" fmla="*/ 2811463 h 6858000"/>
              <a:gd name="connsiteX61" fmla="*/ 2108432 w 2275119"/>
              <a:gd name="connsiteY61" fmla="*/ 2871788 h 6858000"/>
              <a:gd name="connsiteX62" fmla="*/ 2119544 w 2275119"/>
              <a:gd name="connsiteY62" fmla="*/ 2924175 h 6858000"/>
              <a:gd name="connsiteX63" fmla="*/ 2133832 w 2275119"/>
              <a:gd name="connsiteY63" fmla="*/ 2970213 h 6858000"/>
              <a:gd name="connsiteX64" fmla="*/ 2149707 w 2275119"/>
              <a:gd name="connsiteY64" fmla="*/ 3011488 h 6858000"/>
              <a:gd name="connsiteX65" fmla="*/ 2168757 w 2275119"/>
              <a:gd name="connsiteY65" fmla="*/ 3048000 h 6858000"/>
              <a:gd name="connsiteX66" fmla="*/ 2187807 w 2275119"/>
              <a:gd name="connsiteY66" fmla="*/ 3086100 h 6858000"/>
              <a:gd name="connsiteX67" fmla="*/ 2206857 w 2275119"/>
              <a:gd name="connsiteY67" fmla="*/ 3124200 h 6858000"/>
              <a:gd name="connsiteX68" fmla="*/ 2222732 w 2275119"/>
              <a:gd name="connsiteY68" fmla="*/ 3160713 h 6858000"/>
              <a:gd name="connsiteX69" fmla="*/ 2238607 w 2275119"/>
              <a:gd name="connsiteY69" fmla="*/ 3201988 h 6858000"/>
              <a:gd name="connsiteX70" fmla="*/ 2254482 w 2275119"/>
              <a:gd name="connsiteY70" fmla="*/ 3248025 h 6858000"/>
              <a:gd name="connsiteX71" fmla="*/ 2265594 w 2275119"/>
              <a:gd name="connsiteY71" fmla="*/ 3300413 h 6858000"/>
              <a:gd name="connsiteX72" fmla="*/ 2271944 w 2275119"/>
              <a:gd name="connsiteY72" fmla="*/ 3360738 h 6858000"/>
              <a:gd name="connsiteX73" fmla="*/ 2275119 w 2275119"/>
              <a:gd name="connsiteY73" fmla="*/ 3427413 h 6858000"/>
              <a:gd name="connsiteX74" fmla="*/ 2271944 w 2275119"/>
              <a:gd name="connsiteY74" fmla="*/ 3497263 h 6858000"/>
              <a:gd name="connsiteX75" fmla="*/ 2265594 w 2275119"/>
              <a:gd name="connsiteY75" fmla="*/ 3557588 h 6858000"/>
              <a:gd name="connsiteX76" fmla="*/ 2254482 w 2275119"/>
              <a:gd name="connsiteY76" fmla="*/ 3609975 h 6858000"/>
              <a:gd name="connsiteX77" fmla="*/ 2238607 w 2275119"/>
              <a:gd name="connsiteY77" fmla="*/ 3656013 h 6858000"/>
              <a:gd name="connsiteX78" fmla="*/ 2222732 w 2275119"/>
              <a:gd name="connsiteY78" fmla="*/ 3697288 h 6858000"/>
              <a:gd name="connsiteX79" fmla="*/ 2206857 w 2275119"/>
              <a:gd name="connsiteY79" fmla="*/ 3733800 h 6858000"/>
              <a:gd name="connsiteX80" fmla="*/ 2187807 w 2275119"/>
              <a:gd name="connsiteY80" fmla="*/ 3771900 h 6858000"/>
              <a:gd name="connsiteX81" fmla="*/ 2168757 w 2275119"/>
              <a:gd name="connsiteY81" fmla="*/ 3810000 h 6858000"/>
              <a:gd name="connsiteX82" fmla="*/ 2149707 w 2275119"/>
              <a:gd name="connsiteY82" fmla="*/ 3846513 h 6858000"/>
              <a:gd name="connsiteX83" fmla="*/ 2133832 w 2275119"/>
              <a:gd name="connsiteY83" fmla="*/ 3887788 h 6858000"/>
              <a:gd name="connsiteX84" fmla="*/ 2119544 w 2275119"/>
              <a:gd name="connsiteY84" fmla="*/ 3933825 h 6858000"/>
              <a:gd name="connsiteX85" fmla="*/ 2108432 w 2275119"/>
              <a:gd name="connsiteY85" fmla="*/ 3986213 h 6858000"/>
              <a:gd name="connsiteX86" fmla="*/ 2100494 w 2275119"/>
              <a:gd name="connsiteY86" fmla="*/ 4046538 h 6858000"/>
              <a:gd name="connsiteX87" fmla="*/ 2098907 w 2275119"/>
              <a:gd name="connsiteY87" fmla="*/ 4114800 h 6858000"/>
              <a:gd name="connsiteX88" fmla="*/ 2100494 w 2275119"/>
              <a:gd name="connsiteY88" fmla="*/ 4183063 h 6858000"/>
              <a:gd name="connsiteX89" fmla="*/ 2108432 w 2275119"/>
              <a:gd name="connsiteY89" fmla="*/ 4243388 h 6858000"/>
              <a:gd name="connsiteX90" fmla="*/ 2119544 w 2275119"/>
              <a:gd name="connsiteY90" fmla="*/ 4295775 h 6858000"/>
              <a:gd name="connsiteX91" fmla="*/ 2133832 w 2275119"/>
              <a:gd name="connsiteY91" fmla="*/ 4341813 h 6858000"/>
              <a:gd name="connsiteX92" fmla="*/ 2149707 w 2275119"/>
              <a:gd name="connsiteY92" fmla="*/ 4383088 h 6858000"/>
              <a:gd name="connsiteX93" fmla="*/ 2168757 w 2275119"/>
              <a:gd name="connsiteY93" fmla="*/ 4419600 h 6858000"/>
              <a:gd name="connsiteX94" fmla="*/ 2206857 w 2275119"/>
              <a:gd name="connsiteY94" fmla="*/ 4495800 h 6858000"/>
              <a:gd name="connsiteX95" fmla="*/ 2222732 w 2275119"/>
              <a:gd name="connsiteY95" fmla="*/ 4532313 h 6858000"/>
              <a:gd name="connsiteX96" fmla="*/ 2238607 w 2275119"/>
              <a:gd name="connsiteY96" fmla="*/ 4573588 h 6858000"/>
              <a:gd name="connsiteX97" fmla="*/ 2254482 w 2275119"/>
              <a:gd name="connsiteY97" fmla="*/ 4619625 h 6858000"/>
              <a:gd name="connsiteX98" fmla="*/ 2265594 w 2275119"/>
              <a:gd name="connsiteY98" fmla="*/ 4672013 h 6858000"/>
              <a:gd name="connsiteX99" fmla="*/ 2271944 w 2275119"/>
              <a:gd name="connsiteY99" fmla="*/ 4732338 h 6858000"/>
              <a:gd name="connsiteX100" fmla="*/ 2275119 w 2275119"/>
              <a:gd name="connsiteY100" fmla="*/ 4800600 h 6858000"/>
              <a:gd name="connsiteX101" fmla="*/ 2271944 w 2275119"/>
              <a:gd name="connsiteY101" fmla="*/ 4868863 h 6858000"/>
              <a:gd name="connsiteX102" fmla="*/ 2265594 w 2275119"/>
              <a:gd name="connsiteY102" fmla="*/ 4929188 h 6858000"/>
              <a:gd name="connsiteX103" fmla="*/ 2254482 w 2275119"/>
              <a:gd name="connsiteY103" fmla="*/ 4981575 h 6858000"/>
              <a:gd name="connsiteX104" fmla="*/ 2238607 w 2275119"/>
              <a:gd name="connsiteY104" fmla="*/ 5027613 h 6858000"/>
              <a:gd name="connsiteX105" fmla="*/ 2222732 w 2275119"/>
              <a:gd name="connsiteY105" fmla="*/ 5068888 h 6858000"/>
              <a:gd name="connsiteX106" fmla="*/ 2206857 w 2275119"/>
              <a:gd name="connsiteY106" fmla="*/ 5105400 h 6858000"/>
              <a:gd name="connsiteX107" fmla="*/ 2187807 w 2275119"/>
              <a:gd name="connsiteY107" fmla="*/ 5143500 h 6858000"/>
              <a:gd name="connsiteX108" fmla="*/ 2168757 w 2275119"/>
              <a:gd name="connsiteY108" fmla="*/ 5181600 h 6858000"/>
              <a:gd name="connsiteX109" fmla="*/ 2149707 w 2275119"/>
              <a:gd name="connsiteY109" fmla="*/ 5218113 h 6858000"/>
              <a:gd name="connsiteX110" fmla="*/ 2133832 w 2275119"/>
              <a:gd name="connsiteY110" fmla="*/ 5259388 h 6858000"/>
              <a:gd name="connsiteX111" fmla="*/ 2119544 w 2275119"/>
              <a:gd name="connsiteY111" fmla="*/ 5305425 h 6858000"/>
              <a:gd name="connsiteX112" fmla="*/ 2108432 w 2275119"/>
              <a:gd name="connsiteY112" fmla="*/ 5357813 h 6858000"/>
              <a:gd name="connsiteX113" fmla="*/ 2100494 w 2275119"/>
              <a:gd name="connsiteY113" fmla="*/ 5418138 h 6858000"/>
              <a:gd name="connsiteX114" fmla="*/ 2098907 w 2275119"/>
              <a:gd name="connsiteY114" fmla="*/ 5486400 h 6858000"/>
              <a:gd name="connsiteX115" fmla="*/ 2100494 w 2275119"/>
              <a:gd name="connsiteY115" fmla="*/ 5554663 h 6858000"/>
              <a:gd name="connsiteX116" fmla="*/ 2108432 w 2275119"/>
              <a:gd name="connsiteY116" fmla="*/ 5614988 h 6858000"/>
              <a:gd name="connsiteX117" fmla="*/ 2119544 w 2275119"/>
              <a:gd name="connsiteY117" fmla="*/ 5667375 h 6858000"/>
              <a:gd name="connsiteX118" fmla="*/ 2133832 w 2275119"/>
              <a:gd name="connsiteY118" fmla="*/ 5713413 h 6858000"/>
              <a:gd name="connsiteX119" fmla="*/ 2149707 w 2275119"/>
              <a:gd name="connsiteY119" fmla="*/ 5754688 h 6858000"/>
              <a:gd name="connsiteX120" fmla="*/ 2168757 w 2275119"/>
              <a:gd name="connsiteY120" fmla="*/ 5791200 h 6858000"/>
              <a:gd name="connsiteX121" fmla="*/ 2187807 w 2275119"/>
              <a:gd name="connsiteY121" fmla="*/ 5829300 h 6858000"/>
              <a:gd name="connsiteX122" fmla="*/ 2206857 w 2275119"/>
              <a:gd name="connsiteY122" fmla="*/ 5867400 h 6858000"/>
              <a:gd name="connsiteX123" fmla="*/ 2222732 w 2275119"/>
              <a:gd name="connsiteY123" fmla="*/ 5903913 h 6858000"/>
              <a:gd name="connsiteX124" fmla="*/ 2238607 w 2275119"/>
              <a:gd name="connsiteY124" fmla="*/ 5945188 h 6858000"/>
              <a:gd name="connsiteX125" fmla="*/ 2254482 w 2275119"/>
              <a:gd name="connsiteY125" fmla="*/ 5991225 h 6858000"/>
              <a:gd name="connsiteX126" fmla="*/ 2265594 w 2275119"/>
              <a:gd name="connsiteY126" fmla="*/ 6043613 h 6858000"/>
              <a:gd name="connsiteX127" fmla="*/ 2271944 w 2275119"/>
              <a:gd name="connsiteY127" fmla="*/ 6103938 h 6858000"/>
              <a:gd name="connsiteX128" fmla="*/ 2275119 w 2275119"/>
              <a:gd name="connsiteY128" fmla="*/ 6172200 h 6858000"/>
              <a:gd name="connsiteX129" fmla="*/ 2271944 w 2275119"/>
              <a:gd name="connsiteY129" fmla="*/ 6240463 h 6858000"/>
              <a:gd name="connsiteX130" fmla="*/ 2265594 w 2275119"/>
              <a:gd name="connsiteY130" fmla="*/ 6300788 h 6858000"/>
              <a:gd name="connsiteX131" fmla="*/ 2254482 w 2275119"/>
              <a:gd name="connsiteY131" fmla="*/ 6353175 h 6858000"/>
              <a:gd name="connsiteX132" fmla="*/ 2238607 w 2275119"/>
              <a:gd name="connsiteY132" fmla="*/ 6399213 h 6858000"/>
              <a:gd name="connsiteX133" fmla="*/ 2222732 w 2275119"/>
              <a:gd name="connsiteY133" fmla="*/ 6440488 h 6858000"/>
              <a:gd name="connsiteX134" fmla="*/ 2206857 w 2275119"/>
              <a:gd name="connsiteY134" fmla="*/ 6477000 h 6858000"/>
              <a:gd name="connsiteX135" fmla="*/ 2187807 w 2275119"/>
              <a:gd name="connsiteY135" fmla="*/ 6515100 h 6858000"/>
              <a:gd name="connsiteX136" fmla="*/ 2168757 w 2275119"/>
              <a:gd name="connsiteY136" fmla="*/ 6553200 h 6858000"/>
              <a:gd name="connsiteX137" fmla="*/ 2149707 w 2275119"/>
              <a:gd name="connsiteY137" fmla="*/ 6589713 h 6858000"/>
              <a:gd name="connsiteX138" fmla="*/ 2133832 w 2275119"/>
              <a:gd name="connsiteY138" fmla="*/ 6630988 h 6858000"/>
              <a:gd name="connsiteX139" fmla="*/ 2119544 w 2275119"/>
              <a:gd name="connsiteY139" fmla="*/ 6677025 h 6858000"/>
              <a:gd name="connsiteX140" fmla="*/ 2108432 w 2275119"/>
              <a:gd name="connsiteY140" fmla="*/ 6729413 h 6858000"/>
              <a:gd name="connsiteX141" fmla="*/ 2100494 w 2275119"/>
              <a:gd name="connsiteY141" fmla="*/ 6789738 h 6858000"/>
              <a:gd name="connsiteX142" fmla="*/ 2098907 w 2275119"/>
              <a:gd name="connsiteY142" fmla="*/ 6858000 h 6858000"/>
              <a:gd name="connsiteX143" fmla="*/ 1556068 w 2275119"/>
              <a:gd name="connsiteY143" fmla="*/ 6858000 h 6858000"/>
              <a:gd name="connsiteX144" fmla="*/ 1389294 w 2275119"/>
              <a:gd name="connsiteY144" fmla="*/ 6858000 h 6858000"/>
              <a:gd name="connsiteX145" fmla="*/ 0 w 2275119"/>
              <a:gd name="connsiteY14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2275119" h="6858000">
                <a:moveTo>
                  <a:pt x="0" y="0"/>
                </a:moveTo>
                <a:lnTo>
                  <a:pt x="1389294" y="0"/>
                </a:lnTo>
                <a:lnTo>
                  <a:pt x="1556068" y="0"/>
                </a:lnTo>
                <a:lnTo>
                  <a:pt x="2098907" y="0"/>
                </a:lnTo>
                <a:lnTo>
                  <a:pt x="2100494" y="68263"/>
                </a:lnTo>
                <a:lnTo>
                  <a:pt x="2108432" y="128588"/>
                </a:lnTo>
                <a:lnTo>
                  <a:pt x="2119544" y="180975"/>
                </a:lnTo>
                <a:lnTo>
                  <a:pt x="2133832" y="227013"/>
                </a:lnTo>
                <a:lnTo>
                  <a:pt x="2149707" y="268288"/>
                </a:lnTo>
                <a:lnTo>
                  <a:pt x="2168757" y="304800"/>
                </a:lnTo>
                <a:lnTo>
                  <a:pt x="2187807" y="342900"/>
                </a:lnTo>
                <a:lnTo>
                  <a:pt x="2206857" y="381000"/>
                </a:lnTo>
                <a:lnTo>
                  <a:pt x="2222732" y="417513"/>
                </a:lnTo>
                <a:lnTo>
                  <a:pt x="2238607" y="458788"/>
                </a:lnTo>
                <a:lnTo>
                  <a:pt x="2254482" y="504825"/>
                </a:lnTo>
                <a:lnTo>
                  <a:pt x="2265594" y="557213"/>
                </a:lnTo>
                <a:lnTo>
                  <a:pt x="2271944" y="617538"/>
                </a:lnTo>
                <a:lnTo>
                  <a:pt x="2275119" y="685800"/>
                </a:lnTo>
                <a:lnTo>
                  <a:pt x="2271944" y="754063"/>
                </a:lnTo>
                <a:lnTo>
                  <a:pt x="2265594" y="814388"/>
                </a:lnTo>
                <a:lnTo>
                  <a:pt x="2254482" y="866775"/>
                </a:lnTo>
                <a:lnTo>
                  <a:pt x="2238607" y="912813"/>
                </a:lnTo>
                <a:lnTo>
                  <a:pt x="2222732" y="954088"/>
                </a:lnTo>
                <a:lnTo>
                  <a:pt x="2206857" y="990600"/>
                </a:lnTo>
                <a:lnTo>
                  <a:pt x="2187807" y="1028700"/>
                </a:lnTo>
                <a:lnTo>
                  <a:pt x="2168757" y="1066800"/>
                </a:lnTo>
                <a:lnTo>
                  <a:pt x="2149707" y="1103313"/>
                </a:lnTo>
                <a:lnTo>
                  <a:pt x="2133832" y="1144588"/>
                </a:lnTo>
                <a:lnTo>
                  <a:pt x="2119544" y="1190625"/>
                </a:lnTo>
                <a:lnTo>
                  <a:pt x="2108432" y="1243013"/>
                </a:lnTo>
                <a:lnTo>
                  <a:pt x="2100494" y="1303338"/>
                </a:lnTo>
                <a:lnTo>
                  <a:pt x="2098907" y="1371600"/>
                </a:lnTo>
                <a:lnTo>
                  <a:pt x="2100494" y="1439863"/>
                </a:lnTo>
                <a:lnTo>
                  <a:pt x="2108432" y="1500188"/>
                </a:lnTo>
                <a:lnTo>
                  <a:pt x="2119544" y="1552575"/>
                </a:lnTo>
                <a:lnTo>
                  <a:pt x="2133832" y="1598613"/>
                </a:lnTo>
                <a:lnTo>
                  <a:pt x="2149707" y="1639888"/>
                </a:lnTo>
                <a:lnTo>
                  <a:pt x="2168757" y="1676400"/>
                </a:lnTo>
                <a:lnTo>
                  <a:pt x="2187807" y="1714500"/>
                </a:lnTo>
                <a:lnTo>
                  <a:pt x="2206857" y="1752600"/>
                </a:lnTo>
                <a:lnTo>
                  <a:pt x="2222732" y="1789113"/>
                </a:lnTo>
                <a:lnTo>
                  <a:pt x="2238607" y="1830388"/>
                </a:lnTo>
                <a:lnTo>
                  <a:pt x="2254482" y="1876425"/>
                </a:lnTo>
                <a:lnTo>
                  <a:pt x="2265594" y="1928813"/>
                </a:lnTo>
                <a:lnTo>
                  <a:pt x="2271944" y="1989138"/>
                </a:lnTo>
                <a:lnTo>
                  <a:pt x="2275119" y="2057400"/>
                </a:lnTo>
                <a:lnTo>
                  <a:pt x="2271944" y="2125663"/>
                </a:lnTo>
                <a:lnTo>
                  <a:pt x="2265594" y="2185988"/>
                </a:lnTo>
                <a:lnTo>
                  <a:pt x="2254482" y="2238375"/>
                </a:lnTo>
                <a:lnTo>
                  <a:pt x="2238607" y="2284413"/>
                </a:lnTo>
                <a:lnTo>
                  <a:pt x="2222732" y="2325688"/>
                </a:lnTo>
                <a:lnTo>
                  <a:pt x="2206857" y="2362200"/>
                </a:lnTo>
                <a:lnTo>
                  <a:pt x="2187807" y="2400300"/>
                </a:lnTo>
                <a:lnTo>
                  <a:pt x="2168757" y="2438400"/>
                </a:lnTo>
                <a:lnTo>
                  <a:pt x="2149707" y="2474913"/>
                </a:lnTo>
                <a:lnTo>
                  <a:pt x="2133832" y="2516188"/>
                </a:lnTo>
                <a:lnTo>
                  <a:pt x="2119544" y="2562225"/>
                </a:lnTo>
                <a:lnTo>
                  <a:pt x="2108432" y="2614613"/>
                </a:lnTo>
                <a:lnTo>
                  <a:pt x="2100494" y="2674938"/>
                </a:lnTo>
                <a:lnTo>
                  <a:pt x="2098907" y="2743200"/>
                </a:lnTo>
                <a:lnTo>
                  <a:pt x="2100494" y="2811463"/>
                </a:lnTo>
                <a:lnTo>
                  <a:pt x="2108432" y="2871788"/>
                </a:lnTo>
                <a:lnTo>
                  <a:pt x="2119544" y="2924175"/>
                </a:lnTo>
                <a:lnTo>
                  <a:pt x="2133832" y="2970213"/>
                </a:lnTo>
                <a:lnTo>
                  <a:pt x="2149707" y="3011488"/>
                </a:lnTo>
                <a:lnTo>
                  <a:pt x="2168757" y="3048000"/>
                </a:lnTo>
                <a:lnTo>
                  <a:pt x="2187807" y="3086100"/>
                </a:lnTo>
                <a:lnTo>
                  <a:pt x="2206857" y="3124200"/>
                </a:lnTo>
                <a:lnTo>
                  <a:pt x="2222732" y="3160713"/>
                </a:lnTo>
                <a:lnTo>
                  <a:pt x="2238607" y="3201988"/>
                </a:lnTo>
                <a:lnTo>
                  <a:pt x="2254482" y="3248025"/>
                </a:lnTo>
                <a:lnTo>
                  <a:pt x="2265594" y="3300413"/>
                </a:lnTo>
                <a:lnTo>
                  <a:pt x="2271944" y="3360738"/>
                </a:lnTo>
                <a:lnTo>
                  <a:pt x="2275119" y="3427413"/>
                </a:lnTo>
                <a:lnTo>
                  <a:pt x="2271944" y="3497263"/>
                </a:lnTo>
                <a:lnTo>
                  <a:pt x="2265594" y="3557588"/>
                </a:lnTo>
                <a:lnTo>
                  <a:pt x="2254482" y="3609975"/>
                </a:lnTo>
                <a:lnTo>
                  <a:pt x="2238607" y="3656013"/>
                </a:lnTo>
                <a:lnTo>
                  <a:pt x="2222732" y="3697288"/>
                </a:lnTo>
                <a:lnTo>
                  <a:pt x="2206857" y="3733800"/>
                </a:lnTo>
                <a:lnTo>
                  <a:pt x="2187807" y="3771900"/>
                </a:lnTo>
                <a:lnTo>
                  <a:pt x="2168757" y="3810000"/>
                </a:lnTo>
                <a:lnTo>
                  <a:pt x="2149707" y="3846513"/>
                </a:lnTo>
                <a:lnTo>
                  <a:pt x="2133832" y="3887788"/>
                </a:lnTo>
                <a:lnTo>
                  <a:pt x="2119544" y="3933825"/>
                </a:lnTo>
                <a:lnTo>
                  <a:pt x="2108432" y="3986213"/>
                </a:lnTo>
                <a:lnTo>
                  <a:pt x="2100494" y="4046538"/>
                </a:lnTo>
                <a:lnTo>
                  <a:pt x="2098907" y="4114800"/>
                </a:lnTo>
                <a:lnTo>
                  <a:pt x="2100494" y="4183063"/>
                </a:lnTo>
                <a:lnTo>
                  <a:pt x="2108432" y="4243388"/>
                </a:lnTo>
                <a:lnTo>
                  <a:pt x="2119544" y="4295775"/>
                </a:lnTo>
                <a:lnTo>
                  <a:pt x="2133832" y="4341813"/>
                </a:lnTo>
                <a:lnTo>
                  <a:pt x="2149707" y="4383088"/>
                </a:lnTo>
                <a:lnTo>
                  <a:pt x="2168757" y="4419600"/>
                </a:lnTo>
                <a:lnTo>
                  <a:pt x="2206857" y="4495800"/>
                </a:lnTo>
                <a:lnTo>
                  <a:pt x="2222732" y="4532313"/>
                </a:lnTo>
                <a:lnTo>
                  <a:pt x="2238607" y="4573588"/>
                </a:lnTo>
                <a:lnTo>
                  <a:pt x="2254482" y="4619625"/>
                </a:lnTo>
                <a:lnTo>
                  <a:pt x="2265594" y="4672013"/>
                </a:lnTo>
                <a:lnTo>
                  <a:pt x="2271944" y="4732338"/>
                </a:lnTo>
                <a:lnTo>
                  <a:pt x="2275119" y="4800600"/>
                </a:lnTo>
                <a:lnTo>
                  <a:pt x="2271944" y="4868863"/>
                </a:lnTo>
                <a:lnTo>
                  <a:pt x="2265594" y="4929188"/>
                </a:lnTo>
                <a:lnTo>
                  <a:pt x="2254482" y="4981575"/>
                </a:lnTo>
                <a:lnTo>
                  <a:pt x="2238607" y="5027613"/>
                </a:lnTo>
                <a:lnTo>
                  <a:pt x="2222732" y="5068888"/>
                </a:lnTo>
                <a:lnTo>
                  <a:pt x="2206857" y="5105400"/>
                </a:lnTo>
                <a:lnTo>
                  <a:pt x="2187807" y="5143500"/>
                </a:lnTo>
                <a:lnTo>
                  <a:pt x="2168757" y="5181600"/>
                </a:lnTo>
                <a:lnTo>
                  <a:pt x="2149707" y="5218113"/>
                </a:lnTo>
                <a:lnTo>
                  <a:pt x="2133832" y="5259388"/>
                </a:lnTo>
                <a:lnTo>
                  <a:pt x="2119544" y="5305425"/>
                </a:lnTo>
                <a:lnTo>
                  <a:pt x="2108432" y="5357813"/>
                </a:lnTo>
                <a:lnTo>
                  <a:pt x="2100494" y="5418138"/>
                </a:lnTo>
                <a:lnTo>
                  <a:pt x="2098907" y="5486400"/>
                </a:lnTo>
                <a:lnTo>
                  <a:pt x="2100494" y="5554663"/>
                </a:lnTo>
                <a:lnTo>
                  <a:pt x="2108432" y="5614988"/>
                </a:lnTo>
                <a:lnTo>
                  <a:pt x="2119544" y="5667375"/>
                </a:lnTo>
                <a:lnTo>
                  <a:pt x="2133832" y="5713413"/>
                </a:lnTo>
                <a:lnTo>
                  <a:pt x="2149707" y="5754688"/>
                </a:lnTo>
                <a:lnTo>
                  <a:pt x="2168757" y="5791200"/>
                </a:lnTo>
                <a:lnTo>
                  <a:pt x="2187807" y="5829300"/>
                </a:lnTo>
                <a:lnTo>
                  <a:pt x="2206857" y="5867400"/>
                </a:lnTo>
                <a:lnTo>
                  <a:pt x="2222732" y="5903913"/>
                </a:lnTo>
                <a:lnTo>
                  <a:pt x="2238607" y="5945188"/>
                </a:lnTo>
                <a:lnTo>
                  <a:pt x="2254482" y="5991225"/>
                </a:lnTo>
                <a:lnTo>
                  <a:pt x="2265594" y="6043613"/>
                </a:lnTo>
                <a:lnTo>
                  <a:pt x="2271944" y="6103938"/>
                </a:lnTo>
                <a:lnTo>
                  <a:pt x="2275119" y="6172200"/>
                </a:lnTo>
                <a:lnTo>
                  <a:pt x="2271944" y="6240463"/>
                </a:lnTo>
                <a:lnTo>
                  <a:pt x="2265594" y="6300788"/>
                </a:lnTo>
                <a:lnTo>
                  <a:pt x="2254482" y="6353175"/>
                </a:lnTo>
                <a:lnTo>
                  <a:pt x="2238607" y="6399213"/>
                </a:lnTo>
                <a:lnTo>
                  <a:pt x="2222732" y="6440488"/>
                </a:lnTo>
                <a:lnTo>
                  <a:pt x="2206857" y="6477000"/>
                </a:lnTo>
                <a:lnTo>
                  <a:pt x="2187807" y="6515100"/>
                </a:lnTo>
                <a:lnTo>
                  <a:pt x="2168757" y="6553200"/>
                </a:lnTo>
                <a:lnTo>
                  <a:pt x="2149707" y="6589713"/>
                </a:lnTo>
                <a:lnTo>
                  <a:pt x="2133832" y="6630988"/>
                </a:lnTo>
                <a:lnTo>
                  <a:pt x="2119544" y="6677025"/>
                </a:lnTo>
                <a:lnTo>
                  <a:pt x="2108432" y="6729413"/>
                </a:lnTo>
                <a:lnTo>
                  <a:pt x="2100494" y="6789738"/>
                </a:lnTo>
                <a:lnTo>
                  <a:pt x="2098907" y="6858000"/>
                </a:lnTo>
                <a:lnTo>
                  <a:pt x="1556068" y="6858000"/>
                </a:lnTo>
                <a:lnTo>
                  <a:pt x="1389294" y="6858000"/>
                </a:lnTo>
                <a:lnTo>
                  <a:pt x="0" y="6858000"/>
                </a:lnTo>
                <a:close/>
              </a:path>
            </a:pathLst>
          </a:custGeom>
          <a:solidFill>
            <a:schemeClr val="accent1"/>
          </a:solidFill>
          <a:ln w="0">
            <a:noFill/>
            <a:prstDash val="solid"/>
            <a:round/>
            <a:headEnd/>
            <a:tailEnd/>
          </a:ln>
        </p:spPr>
      </p:sp>
      <p:sp>
        <p:nvSpPr>
          <p:cNvPr id="12" name="Rectangle 11">
            <a:extLst>
              <a:ext uri="{FF2B5EF4-FFF2-40B4-BE49-F238E27FC236}">
                <a16:creationId xmlns:a16="http://schemas.microsoft.com/office/drawing/2014/main" id="{A3AE1F77-1EC8-47BA-A381-B6618A2FCD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EBFE9BA9-B119-4A40-A052-62FB7FB28A04}"/>
              </a:ext>
            </a:extLst>
          </p:cNvPr>
          <p:cNvSpPr>
            <a:spLocks noGrp="1"/>
          </p:cNvSpPr>
          <p:nvPr>
            <p:ph idx="1"/>
          </p:nvPr>
        </p:nvSpPr>
        <p:spPr>
          <a:xfrm>
            <a:off x="2895600" y="2178528"/>
            <a:ext cx="8534400" cy="3701065"/>
          </a:xfrm>
        </p:spPr>
        <p:txBody>
          <a:bodyPr>
            <a:normAutofit/>
          </a:bodyPr>
          <a:lstStyle/>
          <a:p>
            <a:pPr marL="457200" lvl="1" indent="0">
              <a:lnSpc>
                <a:spcPct val="100000"/>
              </a:lnSpc>
              <a:buNone/>
            </a:pPr>
            <a:endParaRPr lang="en-US" dirty="0"/>
          </a:p>
          <a:p>
            <a:pPr marL="457200" lvl="1" indent="0">
              <a:lnSpc>
                <a:spcPct val="100000"/>
              </a:lnSpc>
              <a:buNone/>
            </a:pPr>
            <a:r>
              <a:rPr lang="en-US" dirty="0"/>
              <a:t>Family and motherhood served as a central reason to finish the doctoral degree:</a:t>
            </a:r>
          </a:p>
          <a:p>
            <a:pPr lvl="1">
              <a:lnSpc>
                <a:spcPct val="100000"/>
              </a:lnSpc>
              <a:buFont typeface="Arial" panose="020B0604020202020204" pitchFamily="34" charset="0"/>
              <a:buChar char="•"/>
            </a:pPr>
            <a:r>
              <a:rPr lang="en-US" dirty="0"/>
              <a:t>Understanding the family values the degree</a:t>
            </a:r>
          </a:p>
          <a:p>
            <a:pPr lvl="1">
              <a:lnSpc>
                <a:spcPct val="100000"/>
              </a:lnSpc>
              <a:buFont typeface="Arial" panose="020B0604020202020204" pitchFamily="34" charset="0"/>
              <a:buChar char="•"/>
            </a:pPr>
            <a:r>
              <a:rPr lang="en-US" dirty="0"/>
              <a:t>Using family as motivation yet keeping them a priority</a:t>
            </a:r>
          </a:p>
          <a:p>
            <a:pPr lvl="1">
              <a:lnSpc>
                <a:spcPct val="100000"/>
              </a:lnSpc>
              <a:buFont typeface="Arial" panose="020B0604020202020204" pitchFamily="34" charset="0"/>
              <a:buChar char="•"/>
            </a:pPr>
            <a:endParaRPr lang="en-US" dirty="0"/>
          </a:p>
          <a:p>
            <a:pPr marL="457200" lvl="1" indent="0">
              <a:lnSpc>
                <a:spcPct val="100000"/>
              </a:lnSpc>
              <a:buNone/>
            </a:pPr>
            <a:r>
              <a:rPr lang="en-US" dirty="0"/>
              <a:t>Accepting familial support / family’s support:</a:t>
            </a:r>
          </a:p>
          <a:p>
            <a:pPr lvl="1">
              <a:lnSpc>
                <a:spcPct val="100000"/>
              </a:lnSpc>
              <a:buFont typeface="Arial" panose="020B0604020202020204" pitchFamily="34" charset="0"/>
              <a:buChar char="•"/>
            </a:pPr>
            <a:r>
              <a:rPr lang="en-US" dirty="0"/>
              <a:t>Developing support networks with defined roles </a:t>
            </a:r>
          </a:p>
          <a:p>
            <a:pPr lvl="1">
              <a:lnSpc>
                <a:spcPct val="100000"/>
              </a:lnSpc>
              <a:buFont typeface="Arial" panose="020B0604020202020204" pitchFamily="34" charset="0"/>
              <a:buChar char="•"/>
            </a:pPr>
            <a:r>
              <a:rPr lang="en-US" dirty="0"/>
              <a:t>Negotiate / renegotiate responsibilities in the household</a:t>
            </a:r>
          </a:p>
          <a:p>
            <a:pPr marL="457200" lvl="1" indent="0">
              <a:lnSpc>
                <a:spcPct val="100000"/>
              </a:lnSpc>
              <a:buNone/>
            </a:pPr>
            <a:r>
              <a:rPr lang="en-US" dirty="0"/>
              <a:t>			                       (</a:t>
            </a:r>
            <a:r>
              <a:rPr lang="en-US" dirty="0" err="1"/>
              <a:t>Rockinson-Szapkiw</a:t>
            </a:r>
            <a:r>
              <a:rPr lang="en-US" dirty="0"/>
              <a:t>, </a:t>
            </a:r>
            <a:r>
              <a:rPr lang="en-US" dirty="0" err="1"/>
              <a:t>Sosin</a:t>
            </a:r>
            <a:r>
              <a:rPr lang="en-US" dirty="0"/>
              <a:t> &amp; Spalding, 2018)</a:t>
            </a:r>
          </a:p>
          <a:p>
            <a:pPr lvl="1">
              <a:lnSpc>
                <a:spcPct val="100000"/>
              </a:lnSpc>
              <a:buFont typeface="Arial" panose="020B0604020202020204" pitchFamily="34" charset="0"/>
              <a:buChar char="•"/>
            </a:pPr>
            <a:endParaRPr lang="en-US" dirty="0"/>
          </a:p>
          <a:p>
            <a:pPr marL="457200" lvl="1" indent="0">
              <a:lnSpc>
                <a:spcPct val="100000"/>
              </a:lnSpc>
              <a:buNone/>
            </a:pPr>
            <a:endParaRPr lang="en-US" dirty="0"/>
          </a:p>
          <a:p>
            <a:pPr>
              <a:lnSpc>
                <a:spcPct val="100000"/>
              </a:lnSpc>
            </a:pPr>
            <a:endParaRPr lang="en-US" dirty="0"/>
          </a:p>
        </p:txBody>
      </p:sp>
    </p:spTree>
    <p:extLst>
      <p:ext uri="{BB962C8B-B14F-4D97-AF65-F5344CB8AC3E}">
        <p14:creationId xmlns:p14="http://schemas.microsoft.com/office/powerpoint/2010/main" val="392957576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majorFont>
      <a:minorFont>
        <a:latin typeface="Gill Sans MT" panose="020B0502020104020203"/>
        <a:ea typeface=""/>
        <a:cs typeface=""/>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597</TotalTime>
  <Words>1538</Words>
  <Application>Microsoft Office PowerPoint</Application>
  <PresentationFormat>Widescreen</PresentationFormat>
  <Paragraphs>151</Paragraphs>
  <Slides>13</Slides>
  <Notes>6</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Badge</vt:lpstr>
      <vt:lpstr>Sacrifice vs. value:  Developing persistence in FEMALE doctoral students  </vt:lpstr>
      <vt:lpstr>Learning Objective </vt:lpstr>
      <vt:lpstr>Define: Persistence </vt:lpstr>
      <vt:lpstr>assessment: persistence questionnaire</vt:lpstr>
      <vt:lpstr>Assessment results </vt:lpstr>
      <vt:lpstr>persistence DATA</vt:lpstr>
      <vt:lpstr>Despite “feminization” of psychology</vt:lpstr>
      <vt:lpstr>factors OF female graduate students’ persistence</vt:lpstr>
      <vt:lpstr>Women essentials: development as a scholar and persistence</vt:lpstr>
      <vt:lpstr>synergistic Strategies FOR persistence</vt:lpstr>
      <vt:lpstr>persistence questionnaire result  </vt:lpstr>
      <vt:lpstr>Developing Self-awareness Self Awareness Outcomes Scale</vt:lpstr>
      <vt:lpstr>Reference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Sacrifice vs. value:  Developing persistence in FEMALE doctoral students  </dc:title>
  <dc:creator>Garraway, Andrea</dc:creator>
  <cp:lastModifiedBy>Garraway, Andrea</cp:lastModifiedBy>
  <cp:revision>14</cp:revision>
  <dcterms:created xsi:type="dcterms:W3CDTF">2020-02-26T17:13:49Z</dcterms:created>
  <dcterms:modified xsi:type="dcterms:W3CDTF">2021-01-02T23:44:55Z</dcterms:modified>
</cp:coreProperties>
</file>