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7" r:id="rId2"/>
  </p:sldMasterIdLst>
  <p:notesMasterIdLst>
    <p:notesMasterId r:id="rId2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70f451da10_2_1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g70f451da10_2_1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70f451da10_7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70f451da10_7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Disseminate throughout the classes or do a little at a time. Having folders makes it easier to distribute. Organization. Maybe do it as you go. 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70f451da10_1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70f451da10_1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712704e11a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712704e11a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70f451da10_1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70f451da10_1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70f451da10_2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g70f451da10_2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70f451da10_1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70f451da10_1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70f451da10_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g70f451da10_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g70f451da1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g70f451da1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70f451da1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g70f451da1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710509e6a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710509e6a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70f451da10_2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g70f451da10_2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710509e6a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710509e6ad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70f451da10_2_2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70f451da10_2_2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70f451da10_1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70f451da10_1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70f451da1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a. Artifacts - materials that are normally produced through coursework, clinical experiences, and professional development activities (e.g., research papers, conference presentation materials, course syllabi).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b. Reproductions - materials that reproduce actual practice (e.g., videotapes, audiotapes, verbatim transcripts).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c. Reflections - reflective statements that integrate explanations, development, and insights throughout an individual’s professional development. Reflection statements encourage individuals to consider their growth, professional challenges, learning within a personal and professional context, and the opportunity to consider professional identity on an individual basis.</a:t>
            </a:r>
            <a:endParaRPr/>
          </a:p>
        </p:txBody>
      </p:sp>
      <p:sp>
        <p:nvSpPr>
          <p:cNvPr id="269" name="Google Shape;269;g70f451da1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70f451da10_2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g70f451da10_2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70f451da1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70f451da1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70f451da1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70f451da1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70f451da10_2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g70f451da10_2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4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3182138"/>
            <a:ext cx="6726063" cy="2069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4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33787" y="3182884"/>
            <a:ext cx="2307831" cy="207705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/>
          <p:nvPr/>
        </p:nvSpPr>
        <p:spPr>
          <a:xfrm>
            <a:off x="0" y="1942558"/>
            <a:ext cx="6726064" cy="12452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4"/>
          <p:cNvSpPr/>
          <p:nvPr/>
        </p:nvSpPr>
        <p:spPr>
          <a:xfrm>
            <a:off x="6833786" y="1942558"/>
            <a:ext cx="2307832" cy="12452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ctrTitle"/>
          </p:nvPr>
        </p:nvSpPr>
        <p:spPr>
          <a:xfrm>
            <a:off x="510242" y="2050282"/>
            <a:ext cx="6108101" cy="1029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Trebuchet MS"/>
              <a:buNone/>
              <a:defRPr sz="4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ubTitle" idx="1"/>
          </p:nvPr>
        </p:nvSpPr>
        <p:spPr>
          <a:xfrm>
            <a:off x="510242" y="3295529"/>
            <a:ext cx="6108101" cy="83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6941510" y="2062753"/>
            <a:ext cx="878916" cy="1017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5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510241" y="1752655"/>
            <a:ext cx="7210396" cy="269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" y="30651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8" y="3065926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6"/>
          <p:cNvSpPr/>
          <p:nvPr/>
        </p:nvSpPr>
        <p:spPr>
          <a:xfrm>
            <a:off x="-1" y="20447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6"/>
          <p:cNvSpPr/>
          <p:nvPr/>
        </p:nvSpPr>
        <p:spPr>
          <a:xfrm>
            <a:off x="7939369" y="20447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title"/>
          </p:nvPr>
        </p:nvSpPr>
        <p:spPr>
          <a:xfrm>
            <a:off x="510242" y="2152421"/>
            <a:ext cx="7210395" cy="818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body" idx="1"/>
          </p:nvPr>
        </p:nvSpPr>
        <p:spPr>
          <a:xfrm>
            <a:off x="510242" y="3174128"/>
            <a:ext cx="7210395" cy="1278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sldNum" idx="12"/>
          </p:nvPr>
        </p:nvSpPr>
        <p:spPr>
          <a:xfrm>
            <a:off x="8047091" y="2152421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>
            <a:off x="510240" y="1752655"/>
            <a:ext cx="3523768" cy="269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2"/>
          </p:nvPr>
        </p:nvSpPr>
        <p:spPr>
          <a:xfrm>
            <a:off x="4195592" y="1752655"/>
            <a:ext cx="3525044" cy="269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18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18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title"/>
          </p:nvPr>
        </p:nvSpPr>
        <p:spPr>
          <a:xfrm>
            <a:off x="510239" y="564922"/>
            <a:ext cx="7210397" cy="810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8"/>
          <p:cNvSpPr txBox="1">
            <a:spLocks noGrp="1"/>
          </p:cNvSpPr>
          <p:nvPr>
            <p:ph type="body" idx="1"/>
          </p:nvPr>
        </p:nvSpPr>
        <p:spPr>
          <a:xfrm>
            <a:off x="679763" y="1752655"/>
            <a:ext cx="3354245" cy="519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5" name="Google Shape;105;p18"/>
          <p:cNvSpPr txBox="1">
            <a:spLocks noGrp="1"/>
          </p:cNvSpPr>
          <p:nvPr>
            <p:ph type="body" idx="2"/>
          </p:nvPr>
        </p:nvSpPr>
        <p:spPr>
          <a:xfrm>
            <a:off x="510242" y="2272506"/>
            <a:ext cx="3523766" cy="217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3"/>
          </p:nvPr>
        </p:nvSpPr>
        <p:spPr>
          <a:xfrm>
            <a:off x="4365115" y="1752655"/>
            <a:ext cx="3355521" cy="519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4"/>
          </p:nvPr>
        </p:nvSpPr>
        <p:spPr>
          <a:xfrm>
            <a:off x="4195592" y="2272506"/>
            <a:ext cx="3525044" cy="21796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19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19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19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19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9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0" descr="HD-ShadowShor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0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21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1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1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1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title"/>
          </p:nvPr>
        </p:nvSpPr>
        <p:spPr>
          <a:xfrm>
            <a:off x="510241" y="564920"/>
            <a:ext cx="7210394" cy="810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1"/>
          </p:nvPr>
        </p:nvSpPr>
        <p:spPr>
          <a:xfrm>
            <a:off x="3514385" y="1752655"/>
            <a:ext cx="4206252" cy="2699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2"/>
          </p:nvPr>
        </p:nvSpPr>
        <p:spPr>
          <a:xfrm>
            <a:off x="510242" y="1752654"/>
            <a:ext cx="2842558" cy="2699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2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2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2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2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510242" y="564921"/>
            <a:ext cx="7210393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  <a:defRPr sz="27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2"/>
          <p:cNvSpPr>
            <a:spLocks noGrp="1"/>
          </p:cNvSpPr>
          <p:nvPr>
            <p:ph type="pic" idx="2"/>
          </p:nvPr>
        </p:nvSpPr>
        <p:spPr>
          <a:xfrm>
            <a:off x="3651250" y="1752656"/>
            <a:ext cx="4069387" cy="2699484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0784"/>
              </a:srgbClr>
            </a:outerShdw>
          </a:effectLst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body" idx="1"/>
          </p:nvPr>
        </p:nvSpPr>
        <p:spPr>
          <a:xfrm>
            <a:off x="510242" y="1752655"/>
            <a:ext cx="2907192" cy="2699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45" name="Google Shape;145;p22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3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4446471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3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4447216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23"/>
          <p:cNvSpPr/>
          <p:nvPr/>
        </p:nvSpPr>
        <p:spPr>
          <a:xfrm>
            <a:off x="0" y="3425991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3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title"/>
          </p:nvPr>
        </p:nvSpPr>
        <p:spPr>
          <a:xfrm>
            <a:off x="510242" y="3533712"/>
            <a:ext cx="7210394" cy="339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rebuchet MS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3"/>
          <p:cNvSpPr>
            <a:spLocks noGrp="1"/>
          </p:cNvSpPr>
          <p:nvPr>
            <p:ph type="pic" idx="2"/>
          </p:nvPr>
        </p:nvSpPr>
        <p:spPr>
          <a:xfrm>
            <a:off x="510242" y="457198"/>
            <a:ext cx="7210394" cy="2692181"/>
          </a:xfrm>
          <a:prstGeom prst="rect">
            <a:avLst/>
          </a:prstGeom>
          <a:noFill/>
          <a:ln>
            <a:noFill/>
          </a:ln>
          <a:effectLst>
            <a:outerShdw blurRad="76200" dist="63500" dir="5040000" algn="tl" rotWithShape="0">
              <a:srgbClr val="000000">
                <a:alpha val="40784"/>
              </a:srgbClr>
            </a:outerShdw>
          </a:effectLst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55" name="Google Shape;155;p23"/>
          <p:cNvSpPr txBox="1">
            <a:spLocks noGrp="1"/>
          </p:cNvSpPr>
          <p:nvPr>
            <p:ph type="body" idx="1"/>
          </p:nvPr>
        </p:nvSpPr>
        <p:spPr>
          <a:xfrm>
            <a:off x="510239" y="3877187"/>
            <a:ext cx="7210396" cy="467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56" name="Google Shape;156;p23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23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3"/>
          <p:cNvSpPr txBox="1">
            <a:spLocks noGrp="1"/>
          </p:cNvSpPr>
          <p:nvPr>
            <p:ph type="sldNum" idx="12"/>
          </p:nvPr>
        </p:nvSpPr>
        <p:spPr>
          <a:xfrm>
            <a:off x="8047091" y="3533482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24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4446471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4447216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/>
          <p:cNvSpPr/>
          <p:nvPr/>
        </p:nvSpPr>
        <p:spPr>
          <a:xfrm>
            <a:off x="0" y="3425991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4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24"/>
          <p:cNvSpPr txBox="1">
            <a:spLocks noGrp="1"/>
          </p:cNvSpPr>
          <p:nvPr>
            <p:ph type="title"/>
          </p:nvPr>
        </p:nvSpPr>
        <p:spPr>
          <a:xfrm>
            <a:off x="510242" y="457198"/>
            <a:ext cx="7210394" cy="2694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24"/>
          <p:cNvSpPr txBox="1">
            <a:spLocks noGrp="1"/>
          </p:cNvSpPr>
          <p:nvPr>
            <p:ph type="body" idx="1"/>
          </p:nvPr>
        </p:nvSpPr>
        <p:spPr>
          <a:xfrm>
            <a:off x="510242" y="3533711"/>
            <a:ext cx="7210394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66" name="Google Shape;166;p24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4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4"/>
          <p:cNvSpPr txBox="1">
            <a:spLocks noGrp="1"/>
          </p:cNvSpPr>
          <p:nvPr>
            <p:ph type="sldNum" idx="12"/>
          </p:nvPr>
        </p:nvSpPr>
        <p:spPr>
          <a:xfrm>
            <a:off x="8047091" y="3533711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25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4446471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5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4447216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25"/>
          <p:cNvSpPr/>
          <p:nvPr/>
        </p:nvSpPr>
        <p:spPr>
          <a:xfrm>
            <a:off x="0" y="3425991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25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5"/>
          <p:cNvSpPr txBox="1">
            <a:spLocks noGrp="1"/>
          </p:cNvSpPr>
          <p:nvPr>
            <p:ph type="title"/>
          </p:nvPr>
        </p:nvSpPr>
        <p:spPr>
          <a:xfrm>
            <a:off x="845892" y="457198"/>
            <a:ext cx="6539158" cy="227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5" name="Google Shape;175;p25"/>
          <p:cNvSpPr txBox="1">
            <a:spLocks noGrp="1"/>
          </p:cNvSpPr>
          <p:nvPr>
            <p:ph type="body" idx="1"/>
          </p:nvPr>
        </p:nvSpPr>
        <p:spPr>
          <a:xfrm>
            <a:off x="1051716" y="2740034"/>
            <a:ext cx="6117434" cy="4117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6" name="Google Shape;176;p25"/>
          <p:cNvSpPr txBox="1">
            <a:spLocks noGrp="1"/>
          </p:cNvSpPr>
          <p:nvPr>
            <p:ph type="body" idx="2"/>
          </p:nvPr>
        </p:nvSpPr>
        <p:spPr>
          <a:xfrm>
            <a:off x="510242" y="3533711"/>
            <a:ext cx="7210394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77" name="Google Shape;177;p25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5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79" name="Google Shape;179;p25"/>
          <p:cNvSpPr txBox="1">
            <a:spLocks noGrp="1"/>
          </p:cNvSpPr>
          <p:nvPr>
            <p:ph type="sldNum" idx="12"/>
          </p:nvPr>
        </p:nvSpPr>
        <p:spPr>
          <a:xfrm>
            <a:off x="8047091" y="3532444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0" name="Google Shape;180;p25"/>
          <p:cNvSpPr txBox="1"/>
          <p:nvPr/>
        </p:nvSpPr>
        <p:spPr>
          <a:xfrm>
            <a:off x="437679" y="561087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Trebuchet MS"/>
              <a:buNone/>
            </a:pPr>
            <a:r>
              <a:rPr lang="en" sz="5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“</a:t>
            </a:r>
            <a:endParaRPr sz="1100"/>
          </a:p>
        </p:txBody>
      </p:sp>
      <p:sp>
        <p:nvSpPr>
          <p:cNvPr id="181" name="Google Shape;181;p25"/>
          <p:cNvSpPr txBox="1"/>
          <p:nvPr/>
        </p:nvSpPr>
        <p:spPr>
          <a:xfrm>
            <a:off x="7247107" y="2275143"/>
            <a:ext cx="457200" cy="43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Trebuchet MS"/>
              <a:buNone/>
            </a:pPr>
            <a:r>
              <a:rPr lang="en" sz="5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”</a:t>
            </a:r>
            <a:endParaRPr sz="110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p26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4446471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6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4447216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26"/>
          <p:cNvSpPr/>
          <p:nvPr/>
        </p:nvSpPr>
        <p:spPr>
          <a:xfrm>
            <a:off x="0" y="3425991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6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6"/>
          <p:cNvSpPr txBox="1">
            <a:spLocks noGrp="1"/>
          </p:cNvSpPr>
          <p:nvPr>
            <p:ph type="title"/>
          </p:nvPr>
        </p:nvSpPr>
        <p:spPr>
          <a:xfrm>
            <a:off x="510239" y="3533711"/>
            <a:ext cx="7210396" cy="44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rebuchet M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26"/>
          <p:cNvSpPr txBox="1">
            <a:spLocks noGrp="1"/>
          </p:cNvSpPr>
          <p:nvPr>
            <p:ph type="body" idx="1"/>
          </p:nvPr>
        </p:nvSpPr>
        <p:spPr>
          <a:xfrm>
            <a:off x="510240" y="3975112"/>
            <a:ext cx="7210396" cy="376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89" name="Google Shape;189;p26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26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6"/>
          <p:cNvSpPr txBox="1">
            <a:spLocks noGrp="1"/>
          </p:cNvSpPr>
          <p:nvPr>
            <p:ph type="sldNum" idx="12"/>
          </p:nvPr>
        </p:nvSpPr>
        <p:spPr>
          <a:xfrm>
            <a:off x="8047091" y="3532444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n">
  <p:cSld name="3 Column"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27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7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7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7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7"/>
          <p:cNvSpPr txBox="1">
            <a:spLocks noGrp="1"/>
          </p:cNvSpPr>
          <p:nvPr>
            <p:ph type="title"/>
          </p:nvPr>
        </p:nvSpPr>
        <p:spPr>
          <a:xfrm>
            <a:off x="501917" y="564921"/>
            <a:ext cx="7218720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27"/>
          <p:cNvSpPr txBox="1">
            <a:spLocks noGrp="1"/>
          </p:cNvSpPr>
          <p:nvPr>
            <p:ph type="body" idx="1"/>
          </p:nvPr>
        </p:nvSpPr>
        <p:spPr>
          <a:xfrm>
            <a:off x="495709" y="1752655"/>
            <a:ext cx="2302525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99" name="Google Shape;199;p27"/>
          <p:cNvSpPr txBox="1">
            <a:spLocks noGrp="1"/>
          </p:cNvSpPr>
          <p:nvPr>
            <p:ph type="body" idx="2"/>
          </p:nvPr>
        </p:nvSpPr>
        <p:spPr>
          <a:xfrm>
            <a:off x="510242" y="2267005"/>
            <a:ext cx="2287277" cy="2185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00" name="Google Shape;200;p27"/>
          <p:cNvSpPr txBox="1">
            <a:spLocks noGrp="1"/>
          </p:cNvSpPr>
          <p:nvPr>
            <p:ph type="body" idx="3"/>
          </p:nvPr>
        </p:nvSpPr>
        <p:spPr>
          <a:xfrm>
            <a:off x="2967019" y="1752655"/>
            <a:ext cx="2297430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01" name="Google Shape;201;p27"/>
          <p:cNvSpPr txBox="1">
            <a:spLocks noGrp="1"/>
          </p:cNvSpPr>
          <p:nvPr>
            <p:ph type="body" idx="4"/>
          </p:nvPr>
        </p:nvSpPr>
        <p:spPr>
          <a:xfrm>
            <a:off x="2959102" y="2267005"/>
            <a:ext cx="2297430" cy="2185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02" name="Google Shape;202;p27"/>
          <p:cNvSpPr txBox="1">
            <a:spLocks noGrp="1"/>
          </p:cNvSpPr>
          <p:nvPr>
            <p:ph type="body" idx="5"/>
          </p:nvPr>
        </p:nvSpPr>
        <p:spPr>
          <a:xfrm>
            <a:off x="5418117" y="1752655"/>
            <a:ext cx="2302519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03" name="Google Shape;203;p27"/>
          <p:cNvSpPr txBox="1">
            <a:spLocks noGrp="1"/>
          </p:cNvSpPr>
          <p:nvPr>
            <p:ph type="body" idx="6"/>
          </p:nvPr>
        </p:nvSpPr>
        <p:spPr>
          <a:xfrm>
            <a:off x="5418117" y="2267005"/>
            <a:ext cx="2302519" cy="2185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04" name="Google Shape;204;p27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7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27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 Column">
  <p:cSld name="3 Picture Column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Google Shape;208;p28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8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28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8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8"/>
          <p:cNvSpPr txBox="1">
            <a:spLocks noGrp="1"/>
          </p:cNvSpPr>
          <p:nvPr>
            <p:ph type="title"/>
          </p:nvPr>
        </p:nvSpPr>
        <p:spPr>
          <a:xfrm>
            <a:off x="510242" y="564921"/>
            <a:ext cx="7210395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8"/>
          <p:cNvSpPr txBox="1">
            <a:spLocks noGrp="1"/>
          </p:cNvSpPr>
          <p:nvPr>
            <p:ph type="body" idx="1"/>
          </p:nvPr>
        </p:nvSpPr>
        <p:spPr>
          <a:xfrm>
            <a:off x="510239" y="3223127"/>
            <a:ext cx="2287279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14" name="Google Shape;214;p28"/>
          <p:cNvSpPr>
            <a:spLocks noGrp="1"/>
          </p:cNvSpPr>
          <p:nvPr>
            <p:ph type="pic" idx="2"/>
          </p:nvPr>
        </p:nvSpPr>
        <p:spPr>
          <a:xfrm>
            <a:off x="510239" y="1752655"/>
            <a:ext cx="2287279" cy="1143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5" name="Google Shape;215;p28"/>
          <p:cNvSpPr txBox="1">
            <a:spLocks noGrp="1"/>
          </p:cNvSpPr>
          <p:nvPr>
            <p:ph type="body" idx="3"/>
          </p:nvPr>
        </p:nvSpPr>
        <p:spPr>
          <a:xfrm>
            <a:off x="510239" y="3655324"/>
            <a:ext cx="2287279" cy="796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16" name="Google Shape;216;p28"/>
          <p:cNvSpPr txBox="1">
            <a:spLocks noGrp="1"/>
          </p:cNvSpPr>
          <p:nvPr>
            <p:ph type="body" idx="4"/>
          </p:nvPr>
        </p:nvSpPr>
        <p:spPr>
          <a:xfrm>
            <a:off x="2959103" y="3223127"/>
            <a:ext cx="2297430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17" name="Google Shape;217;p28"/>
          <p:cNvSpPr>
            <a:spLocks noGrp="1"/>
          </p:cNvSpPr>
          <p:nvPr>
            <p:ph type="pic" idx="5"/>
          </p:nvPr>
        </p:nvSpPr>
        <p:spPr>
          <a:xfrm>
            <a:off x="2959102" y="1752655"/>
            <a:ext cx="2297430" cy="1143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18" name="Google Shape;218;p28"/>
          <p:cNvSpPr txBox="1">
            <a:spLocks noGrp="1"/>
          </p:cNvSpPr>
          <p:nvPr>
            <p:ph type="body" idx="6"/>
          </p:nvPr>
        </p:nvSpPr>
        <p:spPr>
          <a:xfrm>
            <a:off x="2958088" y="3655323"/>
            <a:ext cx="2300473" cy="796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19" name="Google Shape;219;p28"/>
          <p:cNvSpPr txBox="1">
            <a:spLocks noGrp="1"/>
          </p:cNvSpPr>
          <p:nvPr>
            <p:ph type="body" idx="7"/>
          </p:nvPr>
        </p:nvSpPr>
        <p:spPr>
          <a:xfrm>
            <a:off x="5423009" y="3223127"/>
            <a:ext cx="2297629" cy="432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220" name="Google Shape;220;p28"/>
          <p:cNvSpPr>
            <a:spLocks noGrp="1"/>
          </p:cNvSpPr>
          <p:nvPr>
            <p:ph type="pic" idx="8"/>
          </p:nvPr>
        </p:nvSpPr>
        <p:spPr>
          <a:xfrm>
            <a:off x="5423008" y="1752655"/>
            <a:ext cx="2297629" cy="1143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>
            <a:outerShdw blurRad="50800" dist="50800" dir="5400000" algn="tl" rotWithShape="0">
              <a:srgbClr val="000000">
                <a:alpha val="42745"/>
              </a:srgbClr>
            </a:outerShdw>
          </a:effectLst>
        </p:spPr>
        <p:txBody>
          <a:bodyPr spcFirstLastPara="1" wrap="square" lIns="68575" tIns="34275" rIns="68575" bIns="3427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21" name="Google Shape;221;p28"/>
          <p:cNvSpPr txBox="1">
            <a:spLocks noGrp="1"/>
          </p:cNvSpPr>
          <p:nvPr>
            <p:ph type="body" idx="9"/>
          </p:nvPr>
        </p:nvSpPr>
        <p:spPr>
          <a:xfrm>
            <a:off x="5422915" y="3655322"/>
            <a:ext cx="2300672" cy="7968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  <a:defRPr sz="11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800"/>
              <a:buNone/>
              <a:defRPr sz="8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700"/>
              <a:buNone/>
              <a:defRPr sz="700"/>
            </a:lvl9pPr>
          </a:lstStyle>
          <a:p>
            <a:endParaRPr/>
          </a:p>
        </p:txBody>
      </p:sp>
      <p:sp>
        <p:nvSpPr>
          <p:cNvPr id="222" name="Google Shape;222;p28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8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8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6" name="Google Shape;226;p29" descr="HD-ShadowLong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477680"/>
            <a:ext cx="7828359" cy="240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9" descr="HD-ShadowShort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39369" y="1478425"/>
            <a:ext cx="1202248" cy="108203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9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9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 rot="5400000">
            <a:off x="2765695" y="-502800"/>
            <a:ext cx="2699487" cy="7210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32" name="Google Shape;232;p29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9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4" name="Google Shape;234;p29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0"/>
          <p:cNvSpPr/>
          <p:nvPr/>
        </p:nvSpPr>
        <p:spPr>
          <a:xfrm rot="5400000">
            <a:off x="6087155" y="1402046"/>
            <a:ext cx="3830241" cy="1026149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30"/>
          <p:cNvSpPr/>
          <p:nvPr/>
        </p:nvSpPr>
        <p:spPr>
          <a:xfrm rot="5400000">
            <a:off x="7401151" y="4029302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68575" tIns="68575" rIns="68575" bIns="685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0"/>
          <p:cNvSpPr txBox="1">
            <a:spLocks noGrp="1"/>
          </p:cNvSpPr>
          <p:nvPr>
            <p:ph type="title"/>
          </p:nvPr>
        </p:nvSpPr>
        <p:spPr>
          <a:xfrm rot="5400000">
            <a:off x="6366939" y="1687182"/>
            <a:ext cx="3265320" cy="805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39" name="Google Shape;239;p30"/>
          <p:cNvSpPr txBox="1">
            <a:spLocks noGrp="1"/>
          </p:cNvSpPr>
          <p:nvPr>
            <p:ph type="body" idx="1"/>
          </p:nvPr>
        </p:nvSpPr>
        <p:spPr>
          <a:xfrm rot="5400000">
            <a:off x="1839022" y="-871583"/>
            <a:ext cx="3994942" cy="6652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40" name="Google Shape;240;p30"/>
          <p:cNvSpPr txBox="1">
            <a:spLocks noGrp="1"/>
          </p:cNvSpPr>
          <p:nvPr>
            <p:ph type="dt" idx="10"/>
          </p:nvPr>
        </p:nvSpPr>
        <p:spPr>
          <a:xfrm>
            <a:off x="5105344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30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4595104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42" name="Google Shape;242;p30"/>
          <p:cNvSpPr txBox="1">
            <a:spLocks noGrp="1"/>
          </p:cNvSpPr>
          <p:nvPr>
            <p:ph type="sldNum" idx="12"/>
          </p:nvPr>
        </p:nvSpPr>
        <p:spPr>
          <a:xfrm>
            <a:off x="7573163" y="4048975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lvl="1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lvl="2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lvl="3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lvl="4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lvl="5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lvl="6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lvl="7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lvl="8" indent="0" algn="ctr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78121"/>
            </a:gs>
            <a:gs pos="50000">
              <a:srgbClr val="D54006"/>
            </a:gs>
            <a:gs pos="100000">
              <a:srgbClr val="8C0000"/>
            </a:gs>
          </a:gsLst>
          <a:lin ang="2520000" scaled="0"/>
        </a:gra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 descr="hashOverlay-FullResolve.png"/>
          <p:cNvPicPr preferRelativeResize="0"/>
          <p:nvPr/>
        </p:nvPicPr>
        <p:blipFill rotWithShape="1">
          <a:blip r:embed="rId19">
            <a:alphaModFix amt="10000"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13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1"/>
          </p:nvPr>
        </p:nvSpPr>
        <p:spPr>
          <a:xfrm>
            <a:off x="510241" y="1752655"/>
            <a:ext cx="7210396" cy="2699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914400" marR="0" lvl="1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marR="0" lvl="3" indent="-304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marR="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3200400" marR="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657600" marR="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4114800" marR="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5663236" y="4452140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100"/>
              <a:buNone/>
              <a:defRPr sz="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047091" y="564920"/>
            <a:ext cx="865613" cy="81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l" rtl="0">
              <a:spcBef>
                <a:spcPts val="0"/>
              </a:spcBef>
              <a:buNone/>
              <a:defRPr sz="27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FeoHSYzmb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0Z51B0U8-o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youtu.be/xFeoHSYzmb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0Z51B0U8-o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1"/>
          <p:cNvSpPr txBox="1">
            <a:spLocks noGrp="1"/>
          </p:cNvSpPr>
          <p:nvPr>
            <p:ph type="ctrTitle"/>
          </p:nvPr>
        </p:nvSpPr>
        <p:spPr>
          <a:xfrm>
            <a:off x="510242" y="736600"/>
            <a:ext cx="6108101" cy="23434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Trebuchet MS"/>
              <a:buNone/>
            </a:pPr>
            <a:r>
              <a:rPr lang="en" sz="3300"/>
              <a:t>Manageable Steps to Complete the Candidacy Exam </a:t>
            </a:r>
            <a:endParaRPr sz="3300"/>
          </a:p>
        </p:txBody>
      </p:sp>
      <p:sp>
        <p:nvSpPr>
          <p:cNvPr id="248" name="Google Shape;248;p31"/>
          <p:cNvSpPr txBox="1">
            <a:spLocks noGrp="1"/>
          </p:cNvSpPr>
          <p:nvPr>
            <p:ph type="subTitle" idx="1"/>
          </p:nvPr>
        </p:nvSpPr>
        <p:spPr>
          <a:xfrm>
            <a:off x="510242" y="3295529"/>
            <a:ext cx="6108101" cy="838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lang="en" sz="1100"/>
              <a:t>Rebecca Hill</a:t>
            </a:r>
            <a:endParaRPr sz="1100"/>
          </a:p>
          <a:p>
            <a:pPr marL="0" lvl="0" indent="0" algn="r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lang="en" sz="1100"/>
              <a:t>Angelia Lomax</a:t>
            </a:r>
            <a:endParaRPr sz="1100"/>
          </a:p>
          <a:p>
            <a:pPr marL="0" lvl="0" indent="0" algn="r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lang="en" sz="1100"/>
              <a:t>Andrea Garraway</a:t>
            </a:r>
            <a:endParaRPr sz="1100"/>
          </a:p>
          <a:p>
            <a:pPr marL="0" lvl="0" indent="0" algn="r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lang="en" sz="1100"/>
              <a:t>Mark A Saunders Sr</a:t>
            </a:r>
            <a:endParaRPr sz="1100"/>
          </a:p>
          <a:p>
            <a:pPr marL="0" lvl="0" indent="0" algn="r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endParaRPr sz="11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40"/>
          <p:cNvSpPr txBox="1">
            <a:spLocks noGrp="1"/>
          </p:cNvSpPr>
          <p:nvPr>
            <p:ph type="title"/>
          </p:nvPr>
        </p:nvSpPr>
        <p:spPr>
          <a:xfrm>
            <a:off x="510242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Middle Phase (cont’d)</a:t>
            </a:r>
            <a:endParaRPr sz="3300"/>
          </a:p>
        </p:txBody>
      </p:sp>
      <p:sp>
        <p:nvSpPr>
          <p:cNvPr id="302" name="Google Shape;302;p40"/>
          <p:cNvSpPr txBox="1">
            <a:spLocks noGrp="1"/>
          </p:cNvSpPr>
          <p:nvPr>
            <p:ph type="body" idx="1"/>
          </p:nvPr>
        </p:nvSpPr>
        <p:spPr>
          <a:xfrm>
            <a:off x="167275" y="1583125"/>
            <a:ext cx="3373200" cy="32538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457200" lvl="0" indent="-38100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3: Distribute artifact or reproduction from course folders into appropriate CACREP Competency folder.</a:t>
            </a:r>
            <a:endParaRPr sz="2400"/>
          </a:p>
          <a:p>
            <a:pPr marL="914400" lvl="0" indent="-3810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Pay attention to KPI/Capstone projects.</a:t>
            </a:r>
            <a:endParaRPr sz="2400"/>
          </a:p>
          <a:p>
            <a:pPr marL="914400" lvl="0" indent="-3810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See CACREP Matrix</a:t>
            </a:r>
            <a:endParaRPr sz="2400"/>
          </a:p>
        </p:txBody>
      </p:sp>
      <p:sp>
        <p:nvSpPr>
          <p:cNvPr id="303" name="Google Shape;303;p40"/>
          <p:cNvSpPr>
            <a:spLocks noGrp="1"/>
          </p:cNvSpPr>
          <p:nvPr>
            <p:ph type="pic" idx="2"/>
          </p:nvPr>
        </p:nvSpPr>
        <p:spPr>
          <a:xfrm>
            <a:off x="3651250" y="1752656"/>
            <a:ext cx="4069500" cy="2699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04" name="Google Shape;304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0450" y="1583125"/>
            <a:ext cx="5488299" cy="335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1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Middle Phase</a:t>
            </a:r>
            <a:endParaRPr/>
          </a:p>
        </p:txBody>
      </p:sp>
      <p:sp>
        <p:nvSpPr>
          <p:cNvPr id="310" name="Google Shape;310;p41"/>
          <p:cNvSpPr txBox="1">
            <a:spLocks noGrp="1"/>
          </p:cNvSpPr>
          <p:nvPr>
            <p:ph type="body" idx="1"/>
          </p:nvPr>
        </p:nvSpPr>
        <p:spPr>
          <a:xfrm>
            <a:off x="510241" y="1752655"/>
            <a:ext cx="7210500" cy="2699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206375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2450"/>
              <a:buChar char="➔"/>
            </a:pPr>
            <a:r>
              <a:rPr lang="en" sz="2450"/>
              <a:t>Step 4: Attach a rationale to each artifact and reproduction to explain how it demonstrates that competency</a:t>
            </a:r>
            <a:endParaRPr sz="2450"/>
          </a:p>
          <a:p>
            <a:pPr marL="177800" lvl="0" indent="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50"/>
          </a:p>
          <a:p>
            <a:pPr marL="177800" lvl="0" indent="-206375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2450"/>
              <a:buChar char="➔"/>
            </a:pPr>
            <a:r>
              <a:rPr lang="en" sz="2450"/>
              <a:t>Step 5: Upload supporting documents into Leadership Competency folder showing proof of completion of each item</a:t>
            </a:r>
            <a:endParaRPr sz="245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42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Video Example of Middle Phase</a:t>
            </a:r>
            <a:endParaRPr/>
          </a:p>
        </p:txBody>
      </p:sp>
      <p:pic>
        <p:nvPicPr>
          <p:cNvPr id="316" name="Google Shape;316;p42" title="Candidacy Portfolio Middle Phas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6925" y="15263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3"/>
          <p:cNvSpPr txBox="1">
            <a:spLocks noGrp="1"/>
          </p:cNvSpPr>
          <p:nvPr>
            <p:ph type="title" idx="4294967295"/>
          </p:nvPr>
        </p:nvSpPr>
        <p:spPr>
          <a:xfrm>
            <a:off x="886600" y="515752"/>
            <a:ext cx="5372100" cy="10614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Final Phase</a:t>
            </a:r>
            <a:endParaRPr/>
          </a:p>
        </p:txBody>
      </p:sp>
      <p:pic>
        <p:nvPicPr>
          <p:cNvPr id="322" name="Google Shape;32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02375" y="1577149"/>
            <a:ext cx="6356200" cy="299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4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Final Phase</a:t>
            </a:r>
            <a:endParaRPr sz="3300"/>
          </a:p>
        </p:txBody>
      </p:sp>
      <p:sp>
        <p:nvSpPr>
          <p:cNvPr id="328" name="Google Shape;328;p44"/>
          <p:cNvSpPr txBox="1">
            <a:spLocks noGrp="1"/>
          </p:cNvSpPr>
          <p:nvPr>
            <p:ph type="body" idx="1"/>
          </p:nvPr>
        </p:nvSpPr>
        <p:spPr>
          <a:xfrm>
            <a:off x="510250" y="1536750"/>
            <a:ext cx="7541700" cy="3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2032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1: Re-read the manual</a:t>
            </a:r>
            <a:endParaRPr sz="2400"/>
          </a:p>
          <a:p>
            <a:pPr marL="177800" lvl="0" indent="-2032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2: Write a reflection:</a:t>
            </a:r>
            <a:endParaRPr sz="2400"/>
          </a:p>
          <a:p>
            <a:pPr marL="863600" lvl="2" indent="-2413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/>
              <a:t>Using the four questions in Candidacy manual write a reflection of mastery for each of the five CACREP competencies and include in appropriate folder</a:t>
            </a:r>
            <a:endParaRPr sz="2400"/>
          </a:p>
          <a:p>
            <a:pPr marL="177800" lvl="0" indent="-2032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3: Refer to examples of completed Exam in Ph.D. CES Center</a:t>
            </a:r>
            <a:endParaRPr sz="2400"/>
          </a:p>
          <a:p>
            <a:pPr marL="177800" lvl="0" indent="-2032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4: Decide Electronic format</a:t>
            </a:r>
            <a:endParaRPr sz="2400"/>
          </a:p>
          <a:p>
            <a:pPr marL="86360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</a:pPr>
            <a:r>
              <a:rPr lang="en" sz="2200"/>
              <a:t>Digication, Weebly, Wix, Dropbox, ETC.</a:t>
            </a:r>
            <a:endParaRPr sz="2200"/>
          </a:p>
          <a:p>
            <a:pPr marL="1778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200"/>
          </a:p>
          <a:p>
            <a:pPr marL="1778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200"/>
          </a:p>
          <a:p>
            <a:pPr marL="177800" lvl="0" indent="-762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700"/>
              <a:buNone/>
            </a:pPr>
            <a:endParaRPr sz="2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5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Final Phase (cont’d) </a:t>
            </a:r>
            <a:endParaRPr sz="3300"/>
          </a:p>
        </p:txBody>
      </p:sp>
      <p:sp>
        <p:nvSpPr>
          <p:cNvPr id="334" name="Google Shape;334;p45"/>
          <p:cNvSpPr txBox="1">
            <a:spLocks noGrp="1"/>
          </p:cNvSpPr>
          <p:nvPr>
            <p:ph type="body" idx="1"/>
          </p:nvPr>
        </p:nvSpPr>
        <p:spPr>
          <a:xfrm>
            <a:off x="434041" y="1752655"/>
            <a:ext cx="7210500" cy="2699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2413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5: Complete Candidacy Exam Checklist</a:t>
            </a:r>
            <a:endParaRPr sz="2400"/>
          </a:p>
          <a:p>
            <a:pPr marL="1778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/>
          </a:p>
          <a:p>
            <a:pPr marL="177800" lvl="0" indent="-2413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6: Identify Faculty Advisors (refer to acceptance letter)</a:t>
            </a:r>
            <a:endParaRPr sz="2400"/>
          </a:p>
          <a:p>
            <a:pPr marL="177800" lvl="0" indent="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/>
          </a:p>
          <a:p>
            <a:pPr marL="177800" lvl="0" indent="-203200" algn="l" rtl="0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7: TURN IT IN!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6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Candidacy Exam Checklist</a:t>
            </a:r>
            <a:endParaRPr sz="3300"/>
          </a:p>
        </p:txBody>
      </p:sp>
      <p:sp>
        <p:nvSpPr>
          <p:cNvPr id="340" name="Google Shape;340;p46"/>
          <p:cNvSpPr txBox="1">
            <a:spLocks noGrp="1"/>
          </p:cNvSpPr>
          <p:nvPr>
            <p:ph type="body" idx="1"/>
          </p:nvPr>
        </p:nvSpPr>
        <p:spPr>
          <a:xfrm>
            <a:off x="510250" y="1752649"/>
            <a:ext cx="7210500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Candidacy Exam Checklist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Read Candidacy Exam Manual in the Ph. D. CES center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Make class folder with course number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Save ALL class content, projects, and graded feedback in class folder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Regularly back up computer to external hard drive 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Add personal reflection for each class folder noting professional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development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Make 5 Folders: 1 for each CACREP doctoral competency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Add a 6</a:t>
            </a:r>
            <a:r>
              <a:rPr lang="en" sz="1100" baseline="30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Folder for Leadership Counseling Competencies (10 listed)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7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Candidacy Exam Checklist</a:t>
            </a:r>
            <a:endParaRPr sz="3300"/>
          </a:p>
        </p:txBody>
      </p:sp>
      <p:sp>
        <p:nvSpPr>
          <p:cNvPr id="346" name="Google Shape;346;p47"/>
          <p:cNvSpPr txBox="1">
            <a:spLocks noGrp="1"/>
          </p:cNvSpPr>
          <p:nvPr>
            <p:ph type="body" idx="1"/>
          </p:nvPr>
        </p:nvSpPr>
        <p:spPr>
          <a:xfrm>
            <a:off x="510250" y="1752649"/>
            <a:ext cx="7210500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Add a 6</a:t>
            </a:r>
            <a:r>
              <a:rPr lang="en" sz="1100" baseline="300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Folder for Leadership Counseling Competencies (10 listed)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Open class folder and examine syllabus looking at the CACREP matrix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To determine where each assignment moves into one or more of the 5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CACREP doctoral competencies (cheat sheet for placing artifacts/reproductions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In some way be sure every standard is represented for each of the 5 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Doctoral competencies             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Write competency reflections (5 CACREP competencies)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Write a reflection for each artifact and attach competency standard number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Re-read the manual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8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Candidacy Exam Checklist</a:t>
            </a:r>
            <a:endParaRPr sz="3300"/>
          </a:p>
        </p:txBody>
      </p:sp>
      <p:sp>
        <p:nvSpPr>
          <p:cNvPr id="352" name="Google Shape;352;p48"/>
          <p:cNvSpPr txBox="1">
            <a:spLocks noGrp="1"/>
          </p:cNvSpPr>
          <p:nvPr>
            <p:ph type="body" idx="1"/>
          </p:nvPr>
        </p:nvSpPr>
        <p:spPr>
          <a:xfrm>
            <a:off x="510250" y="1752649"/>
            <a:ext cx="7210500" cy="310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Add at least one supporting document for the list of (10) Leadership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Counseling competencies</a:t>
            </a:r>
            <a:endParaRPr sz="12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Look at examples of other Candidacy Exams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15.</a:t>
            </a:r>
            <a:r>
              <a:rPr lang="en" sz="7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lang="en" sz="11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________        Submit Candidacy Exam to Academic Advisor </a:t>
            </a:r>
            <a:endParaRPr sz="110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None/>
            </a:pP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9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Implementation for Student Access</a:t>
            </a:r>
            <a:endParaRPr sz="3300"/>
          </a:p>
        </p:txBody>
      </p:sp>
      <p:sp>
        <p:nvSpPr>
          <p:cNvPr id="358" name="Google Shape;358;p49"/>
          <p:cNvSpPr txBox="1">
            <a:spLocks noGrp="1"/>
          </p:cNvSpPr>
          <p:nvPr>
            <p:ph type="body" idx="1"/>
          </p:nvPr>
        </p:nvSpPr>
        <p:spPr>
          <a:xfrm>
            <a:off x="510250" y="1752649"/>
            <a:ext cx="7210500" cy="31260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our intention that this information is placed into the Ph.D. CES Center for students.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Students can access desired information on blackboard by phases (beginning, middle, and final). Each phase will have its own folder within the Candidacy Exam module that includes the following: information from respective powerpoint slides, video demonstrations (</a:t>
            </a:r>
            <a:r>
              <a:rPr lang="en" u="sng">
                <a:solidFill>
                  <a:schemeClr val="hlink"/>
                </a:solidFill>
                <a:hlinkClick r:id="rId3"/>
              </a:rPr>
              <a:t>Beginning Phase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4"/>
              </a:rPr>
              <a:t>Middle Phase</a:t>
            </a:r>
            <a:r>
              <a:rPr lang="en"/>
              <a:t>), and link to Candidacy Exam Manual.  </a:t>
            </a:r>
            <a:endParaRPr/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2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What is the Candidacy Exam?</a:t>
            </a:r>
            <a:endParaRPr sz="3300"/>
          </a:p>
        </p:txBody>
      </p:sp>
      <p:sp>
        <p:nvSpPr>
          <p:cNvPr id="254" name="Google Shape;254;p32"/>
          <p:cNvSpPr txBox="1">
            <a:spLocks noGrp="1"/>
          </p:cNvSpPr>
          <p:nvPr>
            <p:ph type="body" idx="1"/>
          </p:nvPr>
        </p:nvSpPr>
        <p:spPr>
          <a:xfrm>
            <a:off x="870925" y="1671575"/>
            <a:ext cx="7210500" cy="3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</a:pPr>
            <a:r>
              <a:rPr lang="en" sz="2400"/>
              <a:t>An electronic portfolio that:</a:t>
            </a: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</a:pP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contains artifacts and reproductions from each class in the CES program </a:t>
            </a:r>
            <a:endParaRPr sz="2400"/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" sz="2400"/>
              <a:t>serves as a self-assessment</a:t>
            </a:r>
            <a:endParaRPr sz="2400"/>
          </a:p>
          <a:p>
            <a:pPr marL="9144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Detailed information regarding the required contents of the portfolio are explained in the Candidacy Examination Portfolio Manual. Access to this manual is in the CES Center on Blackboard.</a:t>
            </a:r>
            <a:endParaRPr/>
          </a:p>
          <a:p>
            <a:pPr marL="45720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None/>
            </a:pPr>
            <a:endParaRPr sz="2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0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500" cy="8106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3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Why the Candidacy Exam Process Needs Manageable Steps Outlined</a:t>
            </a:r>
            <a:endParaRPr sz="3300"/>
          </a:p>
        </p:txBody>
      </p:sp>
      <p:sp>
        <p:nvSpPr>
          <p:cNvPr id="260" name="Google Shape;260;p33"/>
          <p:cNvSpPr txBox="1">
            <a:spLocks noGrp="1"/>
          </p:cNvSpPr>
          <p:nvPr>
            <p:ph type="body" idx="1"/>
          </p:nvPr>
        </p:nvSpPr>
        <p:spPr>
          <a:xfrm>
            <a:off x="510250" y="1752649"/>
            <a:ext cx="7210500" cy="317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171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700"/>
              <a:buChar char="•"/>
            </a:pPr>
            <a:r>
              <a:rPr lang="en" sz="2700"/>
              <a:t>Map out the process into phases</a:t>
            </a:r>
            <a:endParaRPr sz="2700"/>
          </a:p>
          <a:p>
            <a:pPr marL="17780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700"/>
          </a:p>
          <a:p>
            <a:pPr marL="177800" lvl="0" indent="-171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700"/>
              <a:buChar char="•"/>
            </a:pPr>
            <a:r>
              <a:rPr lang="en" sz="2700"/>
              <a:t>Provide clear steps from start to submission</a:t>
            </a:r>
            <a:endParaRPr sz="2700"/>
          </a:p>
          <a:p>
            <a:pPr marL="17780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700"/>
          </a:p>
          <a:p>
            <a:pPr marL="177800" lvl="0" indent="-171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700"/>
              <a:buChar char="•"/>
            </a:pPr>
            <a:r>
              <a:rPr lang="en" sz="2700"/>
              <a:t>Alleviate anxiety related to this  comprehensive project</a:t>
            </a:r>
            <a:endParaRPr sz="2700"/>
          </a:p>
          <a:p>
            <a:pPr marL="1778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/>
          </a:p>
          <a:p>
            <a:pPr marL="177800" lvl="0" indent="-63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34"/>
          <p:cNvSpPr txBox="1">
            <a:spLocks noGrp="1"/>
          </p:cNvSpPr>
          <p:nvPr>
            <p:ph type="title" idx="4294967295"/>
          </p:nvPr>
        </p:nvSpPr>
        <p:spPr>
          <a:xfrm>
            <a:off x="510250" y="220700"/>
            <a:ext cx="8183700" cy="1834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00"/>
              <a:t>Beginning Phase</a:t>
            </a:r>
            <a:endParaRPr sz="3300"/>
          </a:p>
        </p:txBody>
      </p:sp>
      <p:pic>
        <p:nvPicPr>
          <p:cNvPr id="266" name="Google Shape;26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0700" y="1972946"/>
            <a:ext cx="5562600" cy="271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 txBox="1">
            <a:spLocks noGrp="1"/>
          </p:cNvSpPr>
          <p:nvPr>
            <p:ph type="title"/>
          </p:nvPr>
        </p:nvSpPr>
        <p:spPr>
          <a:xfrm>
            <a:off x="354141" y="622446"/>
            <a:ext cx="7210500" cy="8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Beginning Phase</a:t>
            </a:r>
            <a:endParaRPr sz="3300"/>
          </a:p>
        </p:txBody>
      </p:sp>
      <p:sp>
        <p:nvSpPr>
          <p:cNvPr id="272" name="Google Shape;272;p35"/>
          <p:cNvSpPr txBox="1">
            <a:spLocks noGrp="1"/>
          </p:cNvSpPr>
          <p:nvPr>
            <p:ph type="body" idx="1"/>
          </p:nvPr>
        </p:nvSpPr>
        <p:spPr>
          <a:xfrm>
            <a:off x="510250" y="1491800"/>
            <a:ext cx="7964400" cy="36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1905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1: Read Manual</a:t>
            </a:r>
            <a:endParaRPr sz="2400"/>
          </a:p>
          <a:p>
            <a:pPr marL="177800" lvl="0" indent="-190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2: Create a folder for each class</a:t>
            </a:r>
            <a:endParaRPr sz="2400"/>
          </a:p>
          <a:p>
            <a:pPr marL="863600" lvl="2" indent="-241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Label class folder with course number </a:t>
            </a:r>
            <a:endParaRPr sz="2400"/>
          </a:p>
          <a:p>
            <a:pPr marL="863600" lvl="2" indent="-2413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/>
              <a:t>In each folder include the syllabus and all graded work</a:t>
            </a:r>
            <a:endParaRPr sz="2400"/>
          </a:p>
          <a:p>
            <a:pPr marL="863600" lvl="2" indent="-2413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/>
              <a:t>The manual refers to these items as artifacts and reproductions</a:t>
            </a:r>
            <a:endParaRPr sz="2400"/>
          </a:p>
          <a:p>
            <a:pPr marL="177800" lvl="0" indent="-190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400"/>
              <a:buChar char="➔"/>
            </a:pPr>
            <a:r>
              <a:rPr lang="en" sz="2400"/>
              <a:t>Step 3: Regularly save your work on an external hard drive!</a:t>
            </a:r>
            <a:r>
              <a:rPr lang="en"/>
              <a:t> (may not be retrievable later)</a:t>
            </a:r>
            <a:endParaRPr/>
          </a:p>
          <a:p>
            <a:pPr marL="17780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2400"/>
          </a:p>
          <a:p>
            <a:pPr marL="34290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sz="1100"/>
          </a:p>
          <a:p>
            <a:pPr marL="342900" lvl="1" indent="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6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Beginning Phase (cont’d)</a:t>
            </a:r>
            <a:endParaRPr sz="3300"/>
          </a:p>
        </p:txBody>
      </p:sp>
      <p:sp>
        <p:nvSpPr>
          <p:cNvPr id="278" name="Google Shape;278;p36"/>
          <p:cNvSpPr txBox="1">
            <a:spLocks noGrp="1"/>
          </p:cNvSpPr>
          <p:nvPr>
            <p:ph type="body" idx="1"/>
          </p:nvPr>
        </p:nvSpPr>
        <p:spPr>
          <a:xfrm>
            <a:off x="510250" y="1533250"/>
            <a:ext cx="7210500" cy="3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177800" lvl="0" indent="-241300" algn="l" rtl="0"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4: Create Leadership Competencies folder </a:t>
            </a:r>
            <a:endParaRPr sz="2400"/>
          </a:p>
          <a:p>
            <a:pPr marL="863600" lvl="2" indent="-2413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Refer to list of 10 items in the manual </a:t>
            </a:r>
            <a:endParaRPr sz="2400"/>
          </a:p>
          <a:p>
            <a:pPr marL="863600" lvl="2" indent="-2413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Begin independent leadership experiences</a:t>
            </a:r>
            <a:endParaRPr sz="2400"/>
          </a:p>
          <a:p>
            <a:pPr marL="863600" lvl="2" indent="-2413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Add supporting documentation throughout program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(Examples: proof of ACA membership, certificate for attending conferences, leadership in organizations, confirmation of proposal submissions, etc.)</a:t>
            </a:r>
            <a:endParaRPr sz="2400"/>
          </a:p>
          <a:p>
            <a:pPr marL="177800" lvl="0" indent="-63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endParaRPr sz="1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7"/>
          <p:cNvSpPr txBox="1">
            <a:spLocks noGrp="1"/>
          </p:cNvSpPr>
          <p:nvPr>
            <p:ph type="title" idx="4294967295"/>
          </p:nvPr>
        </p:nvSpPr>
        <p:spPr>
          <a:xfrm>
            <a:off x="1115100" y="401925"/>
            <a:ext cx="6913800" cy="6471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00"/>
              <a:t>Video example of Beginning Phase</a:t>
            </a:r>
            <a:endParaRPr sz="3300"/>
          </a:p>
        </p:txBody>
      </p:sp>
      <p:pic>
        <p:nvPicPr>
          <p:cNvPr id="284" name="Google Shape;284;p37" title="Candidacy Portfolio Beginning Phase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7225" y="1049025"/>
            <a:ext cx="4978700" cy="3734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8"/>
          <p:cNvSpPr txBox="1">
            <a:spLocks noGrp="1"/>
          </p:cNvSpPr>
          <p:nvPr>
            <p:ph type="title" idx="4294967295"/>
          </p:nvPr>
        </p:nvSpPr>
        <p:spPr>
          <a:xfrm>
            <a:off x="510250" y="564930"/>
            <a:ext cx="7210500" cy="18345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300"/>
              <a:t>Middle Phase</a:t>
            </a:r>
            <a:endParaRPr/>
          </a:p>
        </p:txBody>
      </p:sp>
      <p:pic>
        <p:nvPicPr>
          <p:cNvPr id="290" name="Google Shape;29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48078" y="0"/>
            <a:ext cx="5143473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Trebuchet MS"/>
              <a:buNone/>
            </a:pPr>
            <a:r>
              <a:rPr lang="en" sz="3300"/>
              <a:t>Middle Phase</a:t>
            </a:r>
            <a:r>
              <a:rPr lang="en" sz="3000"/>
              <a:t>	</a:t>
            </a:r>
            <a:endParaRPr sz="3000"/>
          </a:p>
        </p:txBody>
      </p:sp>
      <p:sp>
        <p:nvSpPr>
          <p:cNvPr id="296" name="Google Shape;296;p39"/>
          <p:cNvSpPr txBox="1">
            <a:spLocks noGrp="1"/>
          </p:cNvSpPr>
          <p:nvPr>
            <p:ph type="body" idx="1"/>
          </p:nvPr>
        </p:nvSpPr>
        <p:spPr>
          <a:xfrm>
            <a:off x="510250" y="2051300"/>
            <a:ext cx="7643100" cy="28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457200" lvl="0" indent="-38100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1: Re-read the manual	</a:t>
            </a:r>
            <a:endParaRPr sz="2400"/>
          </a:p>
          <a:p>
            <a:pPr marL="17780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SzPts val="2400"/>
              <a:buChar char="➔"/>
            </a:pPr>
            <a:r>
              <a:rPr lang="en" sz="2400"/>
              <a:t>Step 2: Create Six folders </a:t>
            </a:r>
            <a:endParaRPr sz="2400"/>
          </a:p>
          <a:p>
            <a:pPr marL="1320800" lvl="2" indent="-24130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/>
              <a:t>5 for Each CACREP Doctoral Competency</a:t>
            </a:r>
            <a:endParaRPr sz="2400"/>
          </a:p>
          <a:p>
            <a:pPr marL="1320800" lvl="2" indent="-24130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</a:pPr>
            <a:r>
              <a:rPr lang="en" sz="2400"/>
              <a:t>1 for List of Leadership Counseling Competencies (10 listed in manual)</a:t>
            </a:r>
            <a:endParaRPr sz="2400"/>
          </a:p>
          <a:p>
            <a:pPr marL="0" lvl="0" indent="0" algn="l" rtl="0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400"/>
          </a:p>
          <a:p>
            <a:pPr marL="177800" lvl="0" indent="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100"/>
          </a:p>
          <a:p>
            <a:pPr marL="177800" lvl="0" indent="-76200" algn="l" rtl="0">
              <a:lnSpc>
                <a:spcPct val="7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</a:pPr>
            <a:endParaRPr sz="1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rlin">
  <a:themeElements>
    <a:clrScheme name="Berlin">
      <a:dk1>
        <a:srgbClr val="000000"/>
      </a:dk1>
      <a:lt1>
        <a:srgbClr val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(16:9)</PresentationFormat>
  <Slides>20</Slides>
  <Notes>20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Simple Light</vt:lpstr>
      <vt:lpstr>Berlin</vt:lpstr>
      <vt:lpstr>Manageable Steps to Complete the Candidacy Exam </vt:lpstr>
      <vt:lpstr>What is the Candidacy Exam?</vt:lpstr>
      <vt:lpstr>Why the Candidacy Exam Process Needs Manageable Steps Outlined</vt:lpstr>
      <vt:lpstr>Beginning Phase</vt:lpstr>
      <vt:lpstr>Beginning Phase</vt:lpstr>
      <vt:lpstr>Beginning Phase (cont’d)</vt:lpstr>
      <vt:lpstr>Video example of Beginning Phase</vt:lpstr>
      <vt:lpstr>Middle Phase</vt:lpstr>
      <vt:lpstr>Middle Phase </vt:lpstr>
      <vt:lpstr>Middle Phase (cont’d)</vt:lpstr>
      <vt:lpstr>Middle Phase</vt:lpstr>
      <vt:lpstr>           Video Example of Middle Phase</vt:lpstr>
      <vt:lpstr>Final Phase</vt:lpstr>
      <vt:lpstr>Final Phase</vt:lpstr>
      <vt:lpstr>Final Phase (cont’d) </vt:lpstr>
      <vt:lpstr>Candidacy Exam Checklist</vt:lpstr>
      <vt:lpstr>Candidacy Exam Checklist</vt:lpstr>
      <vt:lpstr>Candidacy Exam Checklist</vt:lpstr>
      <vt:lpstr>Implementation for Student Access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Manageable Steps to Complete the Candidacy Exam </dc:title>
  <cp:revision>1</cp:revision>
  <dcterms:modified xsi:type="dcterms:W3CDTF">2021-01-02T23:32:41Z</dcterms:modified>
</cp:coreProperties>
</file>